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81" r:id="rId2"/>
    <p:sldId id="298" r:id="rId3"/>
    <p:sldId id="300" r:id="rId4"/>
    <p:sldId id="29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65" r:id="rId13"/>
    <p:sldId id="308" r:id="rId14"/>
    <p:sldId id="309" r:id="rId15"/>
    <p:sldId id="310" r:id="rId16"/>
    <p:sldId id="311" r:id="rId17"/>
    <p:sldId id="366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0" r:id="rId26"/>
    <p:sldId id="321" r:id="rId27"/>
    <p:sldId id="322" r:id="rId28"/>
    <p:sldId id="323" r:id="rId29"/>
    <p:sldId id="324" r:id="rId30"/>
    <p:sldId id="325" r:id="rId31"/>
    <p:sldId id="367" r:id="rId32"/>
    <p:sldId id="326" r:id="rId33"/>
    <p:sldId id="368" r:id="rId34"/>
    <p:sldId id="369" r:id="rId35"/>
    <p:sldId id="370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6" r:id="rId45"/>
    <p:sldId id="338" r:id="rId46"/>
    <p:sldId id="339" r:id="rId47"/>
    <p:sldId id="340" r:id="rId48"/>
    <p:sldId id="36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5" r:id="rId62"/>
    <p:sldId id="356" r:id="rId63"/>
    <p:sldId id="362" r:id="rId64"/>
    <p:sldId id="363" r:id="rId65"/>
    <p:sldId id="360" r:id="rId66"/>
    <p:sldId id="291" r:id="rId67"/>
  </p:sldIdLst>
  <p:sldSz cx="9144000" cy="6858000" type="screen4x3"/>
  <p:notesSz cx="6761163" cy="98567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74"/>
    <a:srgbClr val="EB6001"/>
    <a:srgbClr val="FEE6C6"/>
    <a:srgbClr val="FEE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2" autoAdjust="0"/>
  </p:normalViewPr>
  <p:slideViewPr>
    <p:cSldViewPr>
      <p:cViewPr>
        <p:scale>
          <a:sx n="130" d="100"/>
          <a:sy n="130" d="100"/>
        </p:scale>
        <p:origin x="-10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94266-6DB5-4587-B0B7-7BE49F965686}" type="datetimeFigureOut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117" y="4681974"/>
            <a:ext cx="540893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29837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29761" y="9362238"/>
            <a:ext cx="2929837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1E304-44AE-41F2-A97F-E39F98CC87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09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1E304-44AE-41F2-A97F-E39F98CC875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su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01132" y="6445580"/>
            <a:ext cx="471462" cy="365125"/>
          </a:xfrm>
        </p:spPr>
        <p:txBody>
          <a:bodyPr/>
          <a:lstStyle>
            <a:lvl1pPr>
              <a:defRPr sz="1100" b="0">
                <a:solidFill>
                  <a:srgbClr val="FEE6C6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3" name="직사각형 12"/>
          <p:cNvSpPr/>
          <p:nvPr userDrawn="1"/>
        </p:nvSpPr>
        <p:spPr>
          <a:xfrm>
            <a:off x="491942" y="6539369"/>
            <a:ext cx="80010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" b="1" dirty="0" smtClean="0">
                <a:solidFill>
                  <a:srgbClr val="FEE6C6"/>
                </a:solidFill>
              </a:rPr>
              <a:t>COPYRIGHT(C) IPY CO., LTD. ALL RIGHTS RESERVED. </a:t>
            </a:r>
            <a:endParaRPr lang="ko-KR" altLang="en-US" sz="700" b="1" dirty="0">
              <a:solidFill>
                <a:srgbClr val="FEE6C6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8615920"/>
              </p:ext>
            </p:extLst>
          </p:nvPr>
        </p:nvGraphicFramePr>
        <p:xfrm>
          <a:off x="52356" y="547667"/>
          <a:ext cx="9034493" cy="5824330"/>
        </p:xfrm>
        <a:graphic>
          <a:graphicData uri="http://schemas.openxmlformats.org/drawingml/2006/table">
            <a:tbl>
              <a:tblPr/>
              <a:tblGrid>
                <a:gridCol w="818769"/>
                <a:gridCol w="2313208"/>
                <a:gridCol w="694848"/>
                <a:gridCol w="2907397"/>
                <a:gridCol w="1291193"/>
                <a:gridCol w="1009078"/>
              </a:tblGrid>
              <a:tr h="202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Screen ID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Page title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Contents  type / Attribute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260">
                <a:tc>
                  <a:txBody>
                    <a:bodyPr/>
                    <a:lstStyle/>
                    <a:p>
                      <a:pPr marL="93663" marR="0" lvl="0" indent="-93663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Screen path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3663" marR="0" lvl="0" indent="-93663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Issued date/ Ver.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2012.07.19/V1.0</a:t>
                      </a: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161">
                <a:tc>
                  <a:txBody>
                    <a:bodyPr/>
                    <a:lstStyle/>
                    <a:p>
                      <a:pPr marL="93663" marR="0" lvl="0" indent="-93663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Major function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3663" marR="0" lvl="0" indent="-93663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Description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29798">
                <a:tc gridSpan="4">
                  <a:txBody>
                    <a:bodyPr/>
                    <a:lstStyle/>
                    <a:p>
                      <a:pPr marL="93663" marR="0" lvl="0" indent="-93663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6136" y="128564"/>
            <a:ext cx="39952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Site Architecture: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국회의원</a:t>
            </a:r>
            <a:r>
              <a:rPr lang="ko-KR" altLang="en-US" sz="15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인트라넷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-Front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7929586" y="0"/>
            <a:ext cx="1214414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BDA1-7831-467B-AA6E-3828B6F6B81F}" type="datetime1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2A1-0397-4D8D-93AD-291A53EC507A}" type="datetime1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5F48-4DF8-4171-92C4-8728E8C8E01D}" type="datetime1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su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01132" y="6445580"/>
            <a:ext cx="471462" cy="365125"/>
          </a:xfrm>
        </p:spPr>
        <p:txBody>
          <a:bodyPr/>
          <a:lstStyle>
            <a:lvl1pPr>
              <a:defRPr sz="1100" b="0">
                <a:solidFill>
                  <a:srgbClr val="FEE6C6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3" name="직사각형 12"/>
          <p:cNvSpPr/>
          <p:nvPr userDrawn="1"/>
        </p:nvSpPr>
        <p:spPr>
          <a:xfrm>
            <a:off x="491942" y="6539369"/>
            <a:ext cx="80010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" b="1" dirty="0" smtClean="0">
                <a:solidFill>
                  <a:srgbClr val="FEE6C6"/>
                </a:solidFill>
              </a:rPr>
              <a:t>COPYRIGHT(C) IPY CO., LTD. ALL RIGHTS RESERVED. </a:t>
            </a:r>
            <a:endParaRPr lang="ko-KR" altLang="en-US" sz="700" b="1" dirty="0">
              <a:solidFill>
                <a:srgbClr val="FEE6C6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26745081"/>
              </p:ext>
            </p:extLst>
          </p:nvPr>
        </p:nvGraphicFramePr>
        <p:xfrm>
          <a:off x="52356" y="547667"/>
          <a:ext cx="9034493" cy="5824330"/>
        </p:xfrm>
        <a:graphic>
          <a:graphicData uri="http://schemas.openxmlformats.org/drawingml/2006/table">
            <a:tbl>
              <a:tblPr/>
              <a:tblGrid>
                <a:gridCol w="818769"/>
                <a:gridCol w="2313208"/>
                <a:gridCol w="694848"/>
                <a:gridCol w="2907397"/>
                <a:gridCol w="1291193"/>
                <a:gridCol w="1009078"/>
              </a:tblGrid>
              <a:tr h="202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Screen ID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Page title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Contents  type / Attribute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260">
                <a:tc>
                  <a:txBody>
                    <a:bodyPr/>
                    <a:lstStyle/>
                    <a:p>
                      <a:pPr marL="93663" marR="0" lvl="0" indent="-93663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Screen path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3663" marR="0" lvl="0" indent="-93663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Issued date/ Ver.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2012.07.25/V1.1</a:t>
                      </a: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161">
                <a:tc>
                  <a:txBody>
                    <a:bodyPr/>
                    <a:lstStyle/>
                    <a:p>
                      <a:pPr marL="93663" marR="0" lvl="0" indent="-93663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Major function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3663" marR="0" lvl="0" indent="-93663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Description</a:t>
                      </a: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29798">
                <a:tc gridSpan="4">
                  <a:txBody>
                    <a:bodyPr/>
                    <a:lstStyle/>
                    <a:p>
                      <a:pPr marL="93663" marR="0" lvl="0" indent="-93663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체" pitchFamily="49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36800" marR="36800" marT="16727" marB="16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6136" y="128564"/>
            <a:ext cx="39952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Site Architecture: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국회의원</a:t>
            </a:r>
            <a:r>
              <a:rPr lang="ko-KR" altLang="en-US" sz="15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인트라넷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-Front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95322" y="1463675"/>
            <a:ext cx="6641735" cy="34766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6350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ko-KR" altLang="en-US" sz="1200" b="0" dirty="0">
              <a:solidFill>
                <a:srgbClr val="0000CC"/>
              </a:solidFill>
              <a:latin typeface="Arial" charset="0"/>
              <a:ea typeface="맑은 고딕" pitchFamily="50" charset="-127"/>
            </a:endParaRPr>
          </a:p>
        </p:txBody>
      </p:sp>
      <p:sp>
        <p:nvSpPr>
          <p:cNvPr id="19" name="Text Box 308"/>
          <p:cNvSpPr txBox="1">
            <a:spLocks noChangeArrowheads="1"/>
          </p:cNvSpPr>
          <p:nvPr userDrawn="1"/>
        </p:nvSpPr>
        <p:spPr bwMode="auto">
          <a:xfrm>
            <a:off x="4349575" y="1196975"/>
            <a:ext cx="248622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square">
            <a:spAutoFit/>
          </a:bodyPr>
          <a:lstStyle/>
          <a:p>
            <a:r>
              <a:rPr lang="ko-KR" altLang="en-US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로그아웃 </a:t>
            </a:r>
            <a:r>
              <a:rPr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| </a:t>
            </a:r>
            <a:r>
              <a:rPr lang="ko-KR" altLang="en-US" sz="8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마이페이지</a:t>
            </a:r>
            <a:r>
              <a:rPr lang="ko-KR" altLang="en-US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| </a:t>
            </a:r>
            <a:r>
              <a:rPr lang="ko-KR" altLang="en-US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회원정보수정 </a:t>
            </a:r>
            <a:r>
              <a:rPr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| </a:t>
            </a:r>
            <a:r>
              <a:rPr lang="ko-KR" altLang="en-US" sz="8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사이트맵</a:t>
            </a:r>
            <a:endParaRPr lang="ko-KR" altLang="en-US" sz="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1026" name="Picture 2" descr="E:\IPY\okjj\57_김동완의원\images\김동완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5" r="86256" b="3224"/>
          <a:stretch/>
        </p:blipFill>
        <p:spPr bwMode="auto">
          <a:xfrm>
            <a:off x="140172" y="1164605"/>
            <a:ext cx="288706" cy="2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52"/>
          <p:cNvSpPr txBox="1">
            <a:spLocks noChangeArrowheads="1"/>
          </p:cNvSpPr>
          <p:nvPr userDrawn="1"/>
        </p:nvSpPr>
        <p:spPr bwMode="auto">
          <a:xfrm>
            <a:off x="342032" y="1140928"/>
            <a:ext cx="1564852" cy="31002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rgbClr val="1F7A1F"/>
            </a:prstShdw>
          </a:effec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1300" b="1" dirty="0" smtClean="0">
                <a:solidFill>
                  <a:schemeClr val="tx1"/>
                </a:solidFill>
                <a:latin typeface="Arial" charset="0"/>
                <a:ea typeface="맑은 고딕" pitchFamily="50" charset="-127"/>
              </a:rPr>
              <a:t>국회의원 인트라넷</a:t>
            </a:r>
            <a:endParaRPr lang="ko-KR" altLang="en-US" sz="1300" b="1" dirty="0">
              <a:solidFill>
                <a:schemeClr val="tx1"/>
              </a:solidFill>
              <a:latin typeface="Arial" charset="0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7929586" y="0"/>
            <a:ext cx="1214414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74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127A-449D-4A06-A040-8077100FFB67}" type="datetime1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D8E8-3C22-40D2-A28B-AA7BEF566054}" type="datetime1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EF5B-759B-4B84-B1CC-3A6106C274F8}" type="datetime1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CE04-F275-403B-B2C1-A1691B9E6FF5}" type="datetime1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6EDE-78E1-4631-AF3C-036BBB452705}" type="datetime1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su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01132" y="6445580"/>
            <a:ext cx="471462" cy="365125"/>
          </a:xfrm>
        </p:spPr>
        <p:txBody>
          <a:bodyPr/>
          <a:lstStyle>
            <a:lvl1pPr>
              <a:defRPr sz="1100" b="0">
                <a:solidFill>
                  <a:srgbClr val="FEE6C6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>
            <a:off x="491942" y="6539369"/>
            <a:ext cx="80010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" b="1" dirty="0" smtClean="0">
                <a:solidFill>
                  <a:srgbClr val="FEE6C6"/>
                </a:solidFill>
              </a:rPr>
              <a:t>COPYRIGHT(C) IPY CO., LTD. ALL RIGHTS RESERVED. </a:t>
            </a:r>
            <a:endParaRPr lang="ko-KR" altLang="en-US" sz="700" b="1" dirty="0">
              <a:solidFill>
                <a:srgbClr val="FEE6C6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136" y="128564"/>
            <a:ext cx="4062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Site Architecture: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국회의원</a:t>
            </a:r>
            <a:r>
              <a:rPr lang="ko-KR" altLang="en-US" sz="15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인트라넷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-Front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7956376" y="128564"/>
            <a:ext cx="108012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E286-3E89-4DCB-A800-ABCB962EAF74}" type="datetime1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6471-8E42-44FD-A2F6-3E177FDC64DD}" type="datetime1">
              <a:rPr lang="ko-KR" altLang="en-US" smtClean="0"/>
              <a:pPr/>
              <a:t>2012-07-25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mailto:press@kbs.co.kr" TargetMode="External"/><Relationship Id="rId7" Type="http://schemas.openxmlformats.org/officeDocument/2006/relationships/image" Target="../media/image22.png"/><Relationship Id="rId2" Type="http://schemas.openxmlformats.org/officeDocument/2006/relationships/hyperlink" Target="mailto:press@mbc.co.k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mailto:press@chosun.com" TargetMode="External"/><Relationship Id="rId4" Type="http://schemas.openxmlformats.org/officeDocument/2006/relationships/hyperlink" Target="mailto:press@sbs.co.k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b@daum.net" TargetMode="External"/><Relationship Id="rId2" Type="http://schemas.openxmlformats.org/officeDocument/2006/relationships/hyperlink" Target="mailto:a@daum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@daum.net" TargetMode="External"/><Relationship Id="rId4" Type="http://schemas.openxmlformats.org/officeDocument/2006/relationships/hyperlink" Target="mailto:c@daum.net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b@daum.net" TargetMode="External"/><Relationship Id="rId2" Type="http://schemas.openxmlformats.org/officeDocument/2006/relationships/hyperlink" Target="mailto:a@daum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@daum.net" TargetMode="External"/><Relationship Id="rId4" Type="http://schemas.openxmlformats.org/officeDocument/2006/relationships/hyperlink" Target="mailto:c@daum.net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b@daum.net" TargetMode="External"/><Relationship Id="rId2" Type="http://schemas.openxmlformats.org/officeDocument/2006/relationships/hyperlink" Target="mailto:a@daum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b@daum.net" TargetMode="External"/><Relationship Id="rId2" Type="http://schemas.openxmlformats.org/officeDocument/2006/relationships/hyperlink" Target="mailto:a@daum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6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357338" y="4963223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500" dirty="0" smtClean="0">
                <a:solidFill>
                  <a:schemeClr val="bg1"/>
                </a:solidFill>
                <a:latin typeface="+mn-ea"/>
                <a:cs typeface="Arial" charset="0"/>
              </a:rPr>
              <a:t>2012.07.19</a:t>
            </a:r>
            <a:endParaRPr kumimoji="0" lang="ko-KR" altLang="en-US" sz="1500" dirty="0">
              <a:solidFill>
                <a:schemeClr val="bg1"/>
              </a:solidFill>
              <a:latin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680698"/>
            <a:ext cx="7858180" cy="13788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ko-KR" altLang="en-US" sz="38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국회의원 인트라넷 구축 프로젝트</a:t>
            </a:r>
            <a:endParaRPr lang="en-US" altLang="ko-KR" sz="3800" b="1" dirty="0" smtClean="0">
              <a:solidFill>
                <a:schemeClr val="bg1"/>
              </a:solidFill>
              <a:latin typeface="+mn-ea"/>
              <a:cs typeface="Arial" pitchFamily="34" charset="0"/>
            </a:endParaRPr>
          </a:p>
          <a:p>
            <a:pPr algn="r">
              <a:lnSpc>
                <a:spcPct val="110000"/>
              </a:lnSpc>
            </a:pPr>
            <a:r>
              <a:rPr lang="ko-KR" altLang="en-US" sz="38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화면설계서</a:t>
            </a:r>
            <a:endParaRPr lang="en-US" altLang="ko-KR" sz="3800" b="1" dirty="0" smtClean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57290" y="4633564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500" b="1" dirty="0" smtClean="0">
                <a:solidFill>
                  <a:schemeClr val="bg1"/>
                </a:solidFill>
                <a:latin typeface="+mn-ea"/>
                <a:cs typeface="Arial" charset="0"/>
              </a:rPr>
              <a:t>㈜</a:t>
            </a:r>
            <a:r>
              <a:rPr lang="ko-KR" altLang="en-US" sz="1500" b="1" dirty="0" err="1" smtClean="0">
                <a:solidFill>
                  <a:schemeClr val="bg1"/>
                </a:solidFill>
                <a:latin typeface="+mn-ea"/>
                <a:cs typeface="Arial" charset="0"/>
              </a:rPr>
              <a:t>아이피와이</a:t>
            </a:r>
            <a:endParaRPr lang="ko-KR" altLang="en-US" sz="1500" b="1" dirty="0" smtClean="0">
              <a:solidFill>
                <a:schemeClr val="bg1"/>
              </a:solidFill>
              <a:latin typeface="+mn-ea"/>
              <a:cs typeface="Arial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6429420"/>
            <a:ext cx="9144000" cy="4286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85786" y="6539369"/>
            <a:ext cx="80010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" b="1" dirty="0" smtClean="0">
                <a:solidFill>
                  <a:srgbClr val="FEE6C6"/>
                </a:solidFill>
              </a:rPr>
              <a:t>COPYRIGHT(C) IPY CO., LTD. ALL RIGHTS RESERVED. A. 4F SEJEONG BLDG., 10-10 NONHYEON-DONG, GANGNAM-GU, SEOUL, KOREA T. +82.2.517.0033 F. +82.2.3445.0900</a:t>
            </a:r>
            <a:endParaRPr lang="ko-KR" altLang="en-US" sz="700" b="1" dirty="0">
              <a:solidFill>
                <a:srgbClr val="FEE6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28133"/>
              </p:ext>
            </p:extLst>
          </p:nvPr>
        </p:nvGraphicFramePr>
        <p:xfrm>
          <a:off x="6820880" y="1157281"/>
          <a:ext cx="2287624" cy="435197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smtClean="0"/>
                        <a:t>구분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제목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내용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작성자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해당자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진행률 막대그래프 표기</a:t>
                      </a:r>
                      <a:r>
                        <a:rPr lang="en-US" altLang="ko-KR" sz="800" dirty="0" smtClean="0"/>
                        <a:t>(10</a:t>
                      </a:r>
                      <a:r>
                        <a:rPr lang="ko-KR" altLang="en-US" sz="800" dirty="0" smtClean="0"/>
                        <a:t>단계</a:t>
                      </a:r>
                      <a:r>
                        <a:rPr lang="en-US" altLang="ko-KR" sz="800" dirty="0" smtClean="0"/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en-US" altLang="ko-KR" sz="800" dirty="0" smtClean="0"/>
                        <a:t>0</a:t>
                      </a:r>
                      <a:r>
                        <a:rPr lang="ko-KR" altLang="en-US" sz="800" dirty="0" err="1" smtClean="0"/>
                        <a:t>일땐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표기안함</a:t>
                      </a:r>
                      <a:r>
                        <a:rPr lang="en-US" altLang="ko-KR" sz="800" dirty="0" smtClean="0"/>
                        <a:t>. </a:t>
                      </a:r>
                      <a:r>
                        <a:rPr lang="ko-KR" altLang="en-US" sz="800" dirty="0" smtClean="0"/>
                        <a:t>완료면 완료</a:t>
                      </a:r>
                      <a:r>
                        <a:rPr lang="en-US" altLang="ko-KR" sz="800" dirty="0" smtClean="0"/>
                        <a:t>(ICON)</a:t>
                      </a:r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AutoShape 127"/>
          <p:cNvSpPr>
            <a:spLocks noChangeArrowheads="1"/>
          </p:cNvSpPr>
          <p:nvPr/>
        </p:nvSpPr>
        <p:spPr bwMode="auto">
          <a:xfrm>
            <a:off x="179512" y="2127200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62920"/>
              </p:ext>
            </p:extLst>
          </p:nvPr>
        </p:nvGraphicFramePr>
        <p:xfrm>
          <a:off x="107504" y="2571744"/>
          <a:ext cx="6500709" cy="219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4952"/>
                <a:gridCol w="451168"/>
                <a:gridCol w="1368743"/>
                <a:gridCol w="1330643"/>
                <a:gridCol w="886143"/>
                <a:gridCol w="576065"/>
                <a:gridCol w="874934"/>
                <a:gridCol w="668061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번호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구분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업무일자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제목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해당자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작성자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작성일자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진행률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일반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2012.07.18 </a:t>
                      </a:r>
                      <a:r>
                        <a:rPr lang="ko-KR" altLang="en-US" sz="900" dirty="0" smtClean="0"/>
                        <a:t>오전 </a:t>
                      </a:r>
                      <a:r>
                        <a:rPr lang="en-US" altLang="ko-KR" sz="900" dirty="0" smtClean="0"/>
                        <a:t>09:00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정책확인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A, </a:t>
                      </a:r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2012.07.07 13:04:00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완료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4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출장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2012.07.19 </a:t>
                      </a:r>
                      <a:r>
                        <a:rPr lang="ko-KR" altLang="en-US" sz="900" dirty="0" smtClean="0"/>
                        <a:t>오전 </a:t>
                      </a:r>
                      <a:r>
                        <a:rPr lang="en-US" altLang="ko-KR" sz="900" dirty="0" smtClean="0"/>
                        <a:t>09:00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지역구 사무실 방문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2012.07.07 13:04:00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외부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2012.07.19 </a:t>
                      </a:r>
                      <a:r>
                        <a:rPr lang="ko-KR" altLang="en-US" sz="900" dirty="0" smtClean="0"/>
                        <a:t>오전 </a:t>
                      </a:r>
                      <a:r>
                        <a:rPr lang="en-US" altLang="ko-KR" sz="900" dirty="0" smtClean="0"/>
                        <a:t>11:00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외부인사 미팅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C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C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2012.07.07 13:04:00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일반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2012.07.20 </a:t>
                      </a:r>
                      <a:r>
                        <a:rPr lang="ko-KR" altLang="en-US" sz="900" dirty="0" smtClean="0"/>
                        <a:t>오후 </a:t>
                      </a:r>
                      <a:r>
                        <a:rPr lang="en-US" altLang="ko-KR" sz="900" dirty="0" smtClean="0"/>
                        <a:t>06:30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의원님 수행일정 체크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D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D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2012.07.07 13:04:00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회의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2012.07.21 </a:t>
                      </a:r>
                      <a:r>
                        <a:rPr lang="ko-KR" altLang="en-US" sz="900" dirty="0" smtClean="0"/>
                        <a:t>오전 </a:t>
                      </a:r>
                      <a:r>
                        <a:rPr lang="en-US" altLang="ko-KR" sz="900" dirty="0" smtClean="0"/>
                        <a:t>09:00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err="1" smtClean="0"/>
                        <a:t>전직원</a:t>
                      </a:r>
                      <a:r>
                        <a:rPr lang="ko-KR" altLang="en-US" sz="900" dirty="0" smtClean="0"/>
                        <a:t> 회의자료 준비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E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E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2012.07.07 13:04:00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9" name="직사각형 38"/>
          <p:cNvSpPr/>
          <p:nvPr/>
        </p:nvSpPr>
        <p:spPr>
          <a:xfrm>
            <a:off x="884962" y="2203499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chemeClr val="tx1"/>
                </a:solidFill>
              </a:rPr>
              <a:t>제목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498530" y="2203498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849430" y="2168994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43" name="직사각형 42"/>
          <p:cNvSpPr/>
          <p:nvPr/>
        </p:nvSpPr>
        <p:spPr>
          <a:xfrm>
            <a:off x="277094" y="2204271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chemeClr val="tx1"/>
                </a:solidFill>
              </a:rPr>
              <a:t>전체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9018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업무전달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29231" y="1931221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1041460" y="1931814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15" y="3429000"/>
            <a:ext cx="561856" cy="1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15" y="4174811"/>
            <a:ext cx="561856" cy="1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9435"/>
              </p:ext>
            </p:extLst>
          </p:nvPr>
        </p:nvGraphicFramePr>
        <p:xfrm>
          <a:off x="6800849" y="1157281"/>
          <a:ext cx="2287624" cy="4898353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일정추가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(9P)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쪽과 기능 동일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일정표연동 </a:t>
                      </a:r>
                      <a:r>
                        <a:rPr lang="en-US" altLang="ko-KR" sz="800" dirty="0" smtClean="0"/>
                        <a:t>‘Y’ </a:t>
                      </a:r>
                      <a:r>
                        <a:rPr lang="ko-KR" altLang="en-US" sz="800" dirty="0" err="1" smtClean="0"/>
                        <a:t>선택시</a:t>
                      </a:r>
                      <a:r>
                        <a:rPr lang="ko-KR" altLang="en-US" sz="800" dirty="0" smtClean="0"/>
                        <a:t> </a:t>
                      </a:r>
                      <a:endParaRPr lang="en-US" altLang="ko-KR" sz="800" dirty="0" smtClean="0"/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해당 내용이 일정표에 표출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9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진행률 </a:t>
                      </a:r>
                      <a:r>
                        <a:rPr lang="en-US" altLang="ko-KR" sz="800" dirty="0" smtClean="0"/>
                        <a:t>0%/10~90(10</a:t>
                      </a:r>
                      <a:r>
                        <a:rPr lang="ko-KR" altLang="en-US" sz="800" dirty="0" smtClean="0"/>
                        <a:t>단위</a:t>
                      </a:r>
                      <a:r>
                        <a:rPr lang="en-US" altLang="ko-KR" sz="800" dirty="0" smtClean="0"/>
                        <a:t>)/</a:t>
                      </a:r>
                      <a:r>
                        <a:rPr lang="ko-KR" altLang="en-US" sz="800" dirty="0" smtClean="0"/>
                        <a:t>완료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9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396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138"/>
          <p:cNvSpPr txBox="1">
            <a:spLocks noChangeArrowheads="1"/>
          </p:cNvSpPr>
          <p:nvPr/>
        </p:nvSpPr>
        <p:spPr bwMode="auto">
          <a:xfrm>
            <a:off x="823887" y="523859"/>
            <a:ext cx="2543175" cy="2301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FR_MA_1.3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9018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업무전달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63399"/>
              </p:ext>
            </p:extLst>
          </p:nvPr>
        </p:nvGraphicFramePr>
        <p:xfrm>
          <a:off x="395536" y="1988840"/>
          <a:ext cx="5713911" cy="26825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1266"/>
                <a:gridCol w="4802645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번호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</a:tr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구분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</a:tr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업무일자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  </a:t>
                      </a:r>
                      <a:r>
                        <a:rPr lang="ko-KR" altLang="en-US" sz="1000" b="0" dirty="0" smtClean="0"/>
                        <a:t>년             월            일                 </a:t>
                      </a:r>
                      <a:r>
                        <a:rPr lang="ko-KR" altLang="en-US" sz="1000" b="0" baseline="0" dirty="0" smtClean="0"/>
                        <a:t> </a:t>
                      </a:r>
                      <a:r>
                        <a:rPr lang="ko-KR" altLang="en-US" sz="1000" b="0" dirty="0" smtClean="0"/>
                        <a:t>           시            분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1221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제목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</a:tr>
              <a:tr h="7423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내용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</a:tr>
              <a:tr h="4771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해당자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 smtClean="0"/>
                        <a:t>직원</a:t>
                      </a:r>
                      <a:r>
                        <a:rPr lang="en-US" altLang="ko-KR" sz="1000" b="0" dirty="0" smtClean="0"/>
                        <a:t>A, </a:t>
                      </a:r>
                      <a:r>
                        <a:rPr lang="ko-KR" altLang="en-US" sz="1000" b="0" dirty="0" smtClean="0"/>
                        <a:t>직원</a:t>
                      </a:r>
                      <a:r>
                        <a:rPr lang="en-US" altLang="ko-KR" sz="1000" b="0" dirty="0" smtClean="0"/>
                        <a:t>B, </a:t>
                      </a:r>
                      <a:r>
                        <a:rPr lang="ko-KR" altLang="en-US" sz="1000" b="0" dirty="0" smtClean="0"/>
                        <a:t>직원</a:t>
                      </a:r>
                      <a:r>
                        <a:rPr lang="en-US" altLang="ko-KR" sz="1000" b="0" dirty="0" smtClean="0"/>
                        <a:t>C</a:t>
                      </a:r>
                      <a:endParaRPr lang="ko-KR" altLang="en-US" sz="1000" b="0" dirty="0" smtClean="0"/>
                    </a:p>
                  </a:txBody>
                  <a:tcPr/>
                </a:tc>
              </a:tr>
              <a:tr h="2346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일정표 연동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Y       N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2346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진행률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1400002" y="2533462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239895" y="253346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07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911412" y="253346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703878" y="2533462"/>
            <a:ext cx="57606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chemeClr val="tx1"/>
                </a:solidFill>
              </a:rPr>
              <a:t>오전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349211" y="253346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10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000401" y="253346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30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390903" y="2284504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chemeClr val="tx1"/>
                </a:solidFill>
              </a:rPr>
              <a:t>회의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400002" y="2772930"/>
            <a:ext cx="403320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918934" y="4994890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등록</a:t>
            </a:r>
            <a:endParaRPr lang="ko-KR" altLang="en-US" sz="900" dirty="0"/>
          </a:p>
        </p:txBody>
      </p:sp>
      <p:sp>
        <p:nvSpPr>
          <p:cNvPr id="51" name="직사각형 50"/>
          <p:cNvSpPr/>
          <p:nvPr/>
        </p:nvSpPr>
        <p:spPr>
          <a:xfrm>
            <a:off x="1400002" y="3049605"/>
            <a:ext cx="4033204" cy="5815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01" y="421781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19" y="421781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직사각형 53"/>
          <p:cNvSpPr/>
          <p:nvPr/>
        </p:nvSpPr>
        <p:spPr>
          <a:xfrm>
            <a:off x="1400759" y="2037221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28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21665" y="3955611"/>
            <a:ext cx="458233" cy="1623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추</a:t>
            </a:r>
            <a:r>
              <a:rPr lang="ko-KR" altLang="en-US" sz="700" dirty="0"/>
              <a:t>가</a:t>
            </a: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287944" y="3769115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251520" y="4157490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369379" y="4479860"/>
            <a:ext cx="52369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70%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244078" y="4446415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DE4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429231" y="1972703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55694"/>
              </p:ext>
            </p:extLst>
          </p:nvPr>
        </p:nvGraphicFramePr>
        <p:xfrm>
          <a:off x="6800849" y="1157281"/>
          <a:ext cx="2287624" cy="5684895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altLang="ko-KR" sz="800" dirty="0" smtClean="0"/>
                        <a:t>1.</a:t>
                      </a:r>
                      <a:r>
                        <a:rPr lang="ko-KR" altLang="en-US" sz="800" dirty="0" smtClean="0"/>
                        <a:t>해당자가 내용</a:t>
                      </a:r>
                      <a:r>
                        <a:rPr lang="ko-KR" altLang="en-US" sz="800" baseline="0" dirty="0" smtClean="0"/>
                        <a:t>을 확인했는지 </a:t>
                      </a:r>
                      <a:r>
                        <a:rPr lang="ko-KR" altLang="en-US" sz="800" baseline="0" dirty="0" err="1" smtClean="0"/>
                        <a:t>체크하는기능</a:t>
                      </a:r>
                      <a:endParaRPr lang="en-US" altLang="ko-KR" sz="800" baseline="0" dirty="0" smtClean="0"/>
                    </a:p>
                    <a:p>
                      <a:pPr marL="228600" indent="-228600"/>
                      <a:r>
                        <a:rPr lang="en-US" altLang="ko-KR" sz="800" baseline="0" dirty="0" smtClean="0"/>
                        <a:t>2. </a:t>
                      </a:r>
                      <a:r>
                        <a:rPr lang="ko-KR" altLang="en-US" sz="800" baseline="0" dirty="0" smtClean="0"/>
                        <a:t>해당자가 </a:t>
                      </a:r>
                      <a:r>
                        <a:rPr lang="ko-KR" altLang="en-US" sz="800" baseline="0" dirty="0" err="1" smtClean="0"/>
                        <a:t>본인것만</a:t>
                      </a:r>
                      <a:r>
                        <a:rPr lang="ko-KR" altLang="en-US" sz="800" baseline="0" dirty="0" smtClean="0"/>
                        <a:t> </a:t>
                      </a:r>
                      <a:r>
                        <a:rPr lang="en-US" altLang="ko-KR" sz="800" baseline="0" dirty="0" smtClean="0"/>
                        <a:t>[</a:t>
                      </a:r>
                      <a:r>
                        <a:rPr lang="ko-KR" altLang="en-US" sz="800" baseline="0" dirty="0" smtClean="0"/>
                        <a:t>확인</a:t>
                      </a:r>
                      <a:r>
                        <a:rPr lang="en-US" altLang="ko-KR" sz="800" baseline="0" dirty="0" smtClean="0"/>
                        <a:t>] </a:t>
                      </a:r>
                      <a:r>
                        <a:rPr lang="ko-KR" altLang="en-US" sz="800" baseline="0" dirty="0" smtClean="0"/>
                        <a:t>버튼을 누를 수 있음</a:t>
                      </a:r>
                      <a:r>
                        <a:rPr lang="en-US" altLang="ko-KR" sz="800" baseline="0" dirty="0" smtClean="0"/>
                        <a:t>.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PW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메시지를 입력하고 확인 누르면 아랫줄에 해당 메시지 표기</a:t>
                      </a:r>
                      <a:r>
                        <a:rPr lang="en-US" altLang="ko-KR" sz="800" dirty="0" smtClean="0"/>
                        <a:t>. </a:t>
                      </a:r>
                      <a:r>
                        <a:rPr lang="ko-KR" altLang="en-US" sz="800" dirty="0" smtClean="0"/>
                        <a:t>직원</a:t>
                      </a:r>
                      <a:r>
                        <a:rPr lang="en-US" altLang="ko-KR" sz="800" dirty="0" smtClean="0"/>
                        <a:t>C</a:t>
                      </a:r>
                      <a:r>
                        <a:rPr lang="ko-KR" altLang="en-US" sz="800" dirty="0" smtClean="0"/>
                        <a:t>처럼 확인 아이콘으로 변경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URL</a:t>
                      </a:r>
                      <a:r>
                        <a:rPr lang="ko-KR" altLang="en-US" sz="800" dirty="0" smtClean="0"/>
                        <a:t>복사 기능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err="1" smtClean="0"/>
                        <a:t>모바일용</a:t>
                      </a:r>
                      <a:r>
                        <a:rPr lang="en-US" altLang="ko-KR" sz="800" dirty="0" smtClean="0"/>
                        <a:t>URL : </a:t>
                      </a:r>
                      <a:r>
                        <a:rPr lang="ko-KR" altLang="en-US" sz="800" dirty="0" err="1" smtClean="0"/>
                        <a:t>모바일에서</a:t>
                      </a:r>
                      <a:r>
                        <a:rPr lang="ko-KR" altLang="en-US" sz="800" dirty="0" smtClean="0"/>
                        <a:t> 클릭하면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제목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내용 만 간단하게 볼 수 있는 페이지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9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9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9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396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138"/>
          <p:cNvSpPr txBox="1">
            <a:spLocks noChangeArrowheads="1"/>
          </p:cNvSpPr>
          <p:nvPr/>
        </p:nvSpPr>
        <p:spPr bwMode="auto">
          <a:xfrm>
            <a:off x="823887" y="523859"/>
            <a:ext cx="2543175" cy="2301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FR_MA_1.3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View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View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9018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업무전달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71122"/>
              </p:ext>
            </p:extLst>
          </p:nvPr>
        </p:nvGraphicFramePr>
        <p:xfrm>
          <a:off x="326406" y="1897739"/>
          <a:ext cx="5713911" cy="29801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5234"/>
                <a:gridCol w="4708677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번호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28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구분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회의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업무일자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2012</a:t>
                      </a:r>
                      <a:r>
                        <a:rPr lang="ko-KR" altLang="en-US" sz="1000" b="0" dirty="0" smtClean="0"/>
                        <a:t>년 </a:t>
                      </a:r>
                      <a:r>
                        <a:rPr lang="en-US" altLang="ko-KR" sz="1000" b="0" dirty="0" smtClean="0"/>
                        <a:t>7</a:t>
                      </a:r>
                      <a:r>
                        <a:rPr lang="ko-KR" altLang="en-US" sz="1000" b="0" dirty="0" smtClean="0"/>
                        <a:t>월</a:t>
                      </a:r>
                      <a:r>
                        <a:rPr lang="ko-KR" altLang="en-US" sz="1000" b="0" baseline="0" dirty="0" smtClean="0"/>
                        <a:t> </a:t>
                      </a:r>
                      <a:r>
                        <a:rPr lang="en-US" altLang="ko-KR" sz="1000" b="0" baseline="0" dirty="0" smtClean="0"/>
                        <a:t>17</a:t>
                      </a:r>
                      <a:r>
                        <a:rPr lang="ko-KR" altLang="en-US" sz="1000" b="0" dirty="0" smtClean="0"/>
                        <a:t>일 오전 </a:t>
                      </a:r>
                      <a:r>
                        <a:rPr lang="en-US" altLang="ko-KR" sz="1000" b="0" dirty="0" smtClean="0"/>
                        <a:t>10</a:t>
                      </a:r>
                      <a:r>
                        <a:rPr lang="ko-KR" altLang="en-US" sz="1000" b="0" dirty="0" smtClean="0"/>
                        <a:t>시 </a:t>
                      </a:r>
                      <a:r>
                        <a:rPr lang="en-US" altLang="ko-KR" sz="1000" b="0" dirty="0" smtClean="0"/>
                        <a:t>30</a:t>
                      </a:r>
                      <a:r>
                        <a:rPr lang="ko-KR" altLang="en-US" sz="1000" b="0" dirty="0" smtClean="0"/>
                        <a:t>분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1221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제목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월요회의 안내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6088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내용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내용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8919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해당자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</a:rPr>
                        <a:t>직원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</a:rPr>
                        <a:t>C :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</a:rPr>
                        <a:t>회의는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</a:rPr>
                        <a:t>점심먹고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</a:rPr>
                        <a:t> 커피숍에서 합시다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일정표 연동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Y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모바일용</a:t>
                      </a:r>
                      <a:r>
                        <a:rPr lang="en-US" altLang="ko-KR" sz="1000" b="0" dirty="0" smtClean="0"/>
                        <a:t>URL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    http://intranet.ipy.co.kr/aaa/bbb/c.php?idx=28</a:t>
                      </a:r>
                      <a:endParaRPr lang="ko-KR" altLang="en-US" sz="1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직사각형 48"/>
          <p:cNvSpPr/>
          <p:nvPr/>
        </p:nvSpPr>
        <p:spPr>
          <a:xfrm>
            <a:off x="2864721" y="5013176"/>
            <a:ext cx="566855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수</a:t>
            </a:r>
            <a:r>
              <a:rPr lang="ko-KR" altLang="en-US" sz="900" dirty="0"/>
              <a:t>정</a:t>
            </a: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357056" y="3717032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469614" y="5013903"/>
            <a:ext cx="566855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삭제</a:t>
            </a:r>
            <a:endParaRPr lang="ko-KR" altLang="en-US" sz="900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65816"/>
              </p:ext>
            </p:extLst>
          </p:nvPr>
        </p:nvGraphicFramePr>
        <p:xfrm>
          <a:off x="1354687" y="3574997"/>
          <a:ext cx="1849161" cy="502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238"/>
                <a:gridCol w="549458"/>
                <a:gridCol w="621465"/>
              </a:tblGrid>
              <a:tr h="6141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직원</a:t>
                      </a:r>
                      <a:r>
                        <a:rPr lang="en-US" sz="800" u="none" strike="noStrike" dirty="0">
                          <a:effectLst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직원</a:t>
                      </a:r>
                      <a:r>
                        <a:rPr lang="en-US" sz="800" u="none" strike="noStrike">
                          <a:effectLst/>
                        </a:rPr>
                        <a:t>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직원</a:t>
                      </a:r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4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2012/07/17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2012/07/18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29" y="3764824"/>
            <a:ext cx="129886" cy="1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10125"/>
              </p:ext>
            </p:extLst>
          </p:nvPr>
        </p:nvGraphicFramePr>
        <p:xfrm>
          <a:off x="219417" y="5366473"/>
          <a:ext cx="2448272" cy="6366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4077"/>
                <a:gridCol w="1684195"/>
              </a:tblGrid>
              <a:tr h="63664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/>
                        <a:t>메시지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직사각형 37"/>
          <p:cNvSpPr/>
          <p:nvPr/>
        </p:nvSpPr>
        <p:spPr>
          <a:xfrm>
            <a:off x="1072868" y="5443770"/>
            <a:ext cx="1512096" cy="4805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184913" y="6093296"/>
            <a:ext cx="566855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확</a:t>
            </a:r>
            <a:r>
              <a:rPr lang="ko-KR" altLang="en-US" sz="900" dirty="0"/>
              <a:t>인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443553" y="3717032"/>
            <a:ext cx="475461" cy="2380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700"/>
          </a:p>
        </p:txBody>
      </p:sp>
      <p:sp>
        <p:nvSpPr>
          <p:cNvPr id="37" name="직사각형 36"/>
          <p:cNvSpPr/>
          <p:nvPr/>
        </p:nvSpPr>
        <p:spPr>
          <a:xfrm>
            <a:off x="1468341" y="3761585"/>
            <a:ext cx="425886" cy="1341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smtClean="0"/>
              <a:t>확</a:t>
            </a:r>
            <a:r>
              <a:rPr lang="ko-KR" altLang="en-US" sz="800"/>
              <a:t>인</a:t>
            </a:r>
            <a:endParaRPr lang="ko-KR" altLang="en-US" sz="800" dirty="0"/>
          </a:p>
        </p:txBody>
      </p:sp>
      <p:cxnSp>
        <p:nvCxnSpPr>
          <p:cNvPr id="29" name="구부러진 연결선 28"/>
          <p:cNvCxnSpPr>
            <a:stCxn id="28" idx="2"/>
          </p:cNvCxnSpPr>
          <p:nvPr/>
        </p:nvCxnSpPr>
        <p:spPr>
          <a:xfrm rot="5400000">
            <a:off x="803828" y="4447293"/>
            <a:ext cx="1369675" cy="3852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164170" y="5324748"/>
            <a:ext cx="2535622" cy="98457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700"/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931580" y="5051698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PW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365825" y="4660451"/>
            <a:ext cx="685895" cy="1623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/>
              <a:t>URL</a:t>
            </a:r>
            <a:r>
              <a:rPr lang="ko-KR" altLang="en-US" sz="900" dirty="0" smtClean="0"/>
              <a:t>복</a:t>
            </a:r>
            <a:r>
              <a:rPr lang="ko-KR" altLang="en-US" sz="900" dirty="0"/>
              <a:t>사</a:t>
            </a: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1810225" y="4430208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73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03769"/>
              </p:ext>
            </p:extLst>
          </p:nvPr>
        </p:nvGraphicFramePr>
        <p:xfrm>
          <a:off x="6800849" y="1157281"/>
          <a:ext cx="2287624" cy="435197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smtClean="0"/>
                        <a:t>접수일자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 : </a:t>
                      </a:r>
                      <a:r>
                        <a:rPr lang="ko-KR" altLang="en-US" sz="800" dirty="0" smtClean="0"/>
                        <a:t>미해결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err="1" smtClean="0"/>
                        <a:t>진행중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해결</a:t>
                      </a:r>
                      <a:endParaRPr lang="en-US" altLang="ko-KR" sz="800" dirty="0" smtClean="0"/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err="1" smtClean="0"/>
                        <a:t>진행중은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0/</a:t>
                      </a:r>
                      <a:r>
                        <a:rPr lang="ko-KR" altLang="en-US" sz="800" dirty="0" smtClean="0"/>
                        <a:t>완료 제외한 나머지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제목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내용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민원지역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담당자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138"/>
          <p:cNvSpPr txBox="1">
            <a:spLocks noChangeArrowheads="1"/>
          </p:cNvSpPr>
          <p:nvPr/>
        </p:nvSpPr>
        <p:spPr bwMode="auto">
          <a:xfrm>
            <a:off x="823887" y="523859"/>
            <a:ext cx="2543175" cy="2301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FR_MA_1.3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민원해결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민원해결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민원해결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AutoShape 127"/>
          <p:cNvSpPr>
            <a:spLocks noChangeArrowheads="1"/>
          </p:cNvSpPr>
          <p:nvPr/>
        </p:nvSpPr>
        <p:spPr bwMode="auto">
          <a:xfrm>
            <a:off x="142844" y="2127200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민원해결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485869" y="2203499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제목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099437" y="2203498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450337" y="2168994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검색</a:t>
            </a:r>
            <a:endParaRPr lang="ko-KR" altLang="en-US" sz="700" dirty="0"/>
          </a:p>
        </p:txBody>
      </p:sp>
      <p:sp>
        <p:nvSpPr>
          <p:cNvPr id="30" name="직사각형 29"/>
          <p:cNvSpPr/>
          <p:nvPr/>
        </p:nvSpPr>
        <p:spPr>
          <a:xfrm>
            <a:off x="866675" y="2204270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전체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49052" y="2204271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2012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474811"/>
              </p:ext>
            </p:extLst>
          </p:nvPr>
        </p:nvGraphicFramePr>
        <p:xfrm>
          <a:off x="153900" y="2632922"/>
          <a:ext cx="5763118" cy="12961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99741"/>
                <a:gridCol w="1465580"/>
                <a:gridCol w="798830"/>
                <a:gridCol w="905871"/>
                <a:gridCol w="729974"/>
                <a:gridCol w="526593"/>
                <a:gridCol w="636529"/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번호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제목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민원지역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접수일자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기한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담당자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진행률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새</a:t>
                      </a:r>
                      <a:r>
                        <a:rPr lang="en-US" altLang="ko-KR" sz="700" dirty="0" smtClean="0"/>
                        <a:t>-2012-5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서해안 고속도로 주변 소음관련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반촌리</a:t>
                      </a:r>
                      <a:r>
                        <a:rPr lang="en-US" altLang="ko-KR" sz="700" dirty="0" smtClean="0"/>
                        <a:t>, </a:t>
                      </a:r>
                      <a:r>
                        <a:rPr lang="ko-KR" altLang="en-US" sz="700" dirty="0" err="1" smtClean="0"/>
                        <a:t>영천리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2012.03.18(</a:t>
                      </a:r>
                      <a:r>
                        <a:rPr lang="ko-KR" altLang="en-US" sz="700" dirty="0" smtClean="0"/>
                        <a:t>일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2012.05.18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해결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새</a:t>
                      </a:r>
                      <a:r>
                        <a:rPr lang="en-US" altLang="ko-KR" sz="700" dirty="0" smtClean="0"/>
                        <a:t>-2012-4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서해안 고속도로 주변 소음관련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반촌리</a:t>
                      </a:r>
                      <a:r>
                        <a:rPr lang="en-US" altLang="ko-KR" sz="700" dirty="0" smtClean="0"/>
                        <a:t>, </a:t>
                      </a:r>
                      <a:r>
                        <a:rPr lang="ko-KR" altLang="en-US" sz="700" dirty="0" err="1" smtClean="0"/>
                        <a:t>영천리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2012.04.23(</a:t>
                      </a:r>
                      <a:r>
                        <a:rPr lang="ko-KR" altLang="en-US" sz="700" dirty="0" smtClean="0"/>
                        <a:t>월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2012.06.23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새</a:t>
                      </a:r>
                      <a:r>
                        <a:rPr lang="en-US" altLang="ko-KR" sz="700" dirty="0" smtClean="0"/>
                        <a:t>-2012-3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서해안 고속도로 주변 소음관련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반촌리</a:t>
                      </a:r>
                      <a:r>
                        <a:rPr lang="en-US" altLang="ko-KR" sz="700" dirty="0" smtClean="0"/>
                        <a:t>, </a:t>
                      </a:r>
                      <a:r>
                        <a:rPr lang="ko-KR" altLang="en-US" sz="700" dirty="0" err="1" smtClean="0"/>
                        <a:t>영천리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2012.05.18(</a:t>
                      </a:r>
                      <a:r>
                        <a:rPr lang="ko-KR" altLang="en-US" sz="700" dirty="0" smtClean="0"/>
                        <a:t>금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2012.07.18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새</a:t>
                      </a:r>
                      <a:r>
                        <a:rPr lang="en-US" altLang="ko-KR" sz="700" dirty="0" smtClean="0"/>
                        <a:t>-2012-2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서해안 고속도로 주변 소음관련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반촌리</a:t>
                      </a:r>
                      <a:r>
                        <a:rPr lang="en-US" altLang="ko-KR" sz="700" dirty="0" smtClean="0"/>
                        <a:t>, </a:t>
                      </a:r>
                      <a:r>
                        <a:rPr lang="ko-KR" altLang="en-US" sz="700" dirty="0" err="1" smtClean="0"/>
                        <a:t>영천리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2012.06.07(</a:t>
                      </a:r>
                      <a:r>
                        <a:rPr lang="ko-KR" altLang="en-US" sz="700" dirty="0" smtClean="0"/>
                        <a:t>목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2012.08.07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새</a:t>
                      </a:r>
                      <a:r>
                        <a:rPr lang="en-US" altLang="ko-KR" sz="700" dirty="0" smtClean="0"/>
                        <a:t>-2012-1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서해안 고속도로 주변 소음관련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반촌리</a:t>
                      </a:r>
                      <a:r>
                        <a:rPr lang="en-US" altLang="ko-KR" sz="700" dirty="0" smtClean="0"/>
                        <a:t>, </a:t>
                      </a:r>
                      <a:r>
                        <a:rPr lang="ko-KR" altLang="en-US" sz="700" dirty="0" err="1" smtClean="0"/>
                        <a:t>영천리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2012.07.10(</a:t>
                      </a:r>
                      <a:r>
                        <a:rPr lang="ko-KR" altLang="en-US" sz="700" dirty="0" smtClean="0"/>
                        <a:t>화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2012.09.10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03" y="3119023"/>
            <a:ext cx="561856" cy="1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25" y="3337258"/>
            <a:ext cx="561856" cy="1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47" y="3764708"/>
            <a:ext cx="561856" cy="1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429231" y="1931221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041460" y="1931814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1632612" y="1909051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29926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접수번호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err="1" smtClean="0"/>
                        <a:t>현재년도</a:t>
                      </a:r>
                      <a:r>
                        <a:rPr lang="ko-KR" altLang="en-US" sz="800" dirty="0" smtClean="0"/>
                        <a:t> 자동선택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현재일자 자동 선택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처리상태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미해결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진행</a:t>
                      </a:r>
                      <a:r>
                        <a:rPr lang="en-US" altLang="ko-KR" sz="800" dirty="0" smtClean="0"/>
                        <a:t>%/</a:t>
                      </a:r>
                      <a:r>
                        <a:rPr lang="ko-KR" altLang="en-US" sz="800" dirty="0" smtClean="0"/>
                        <a:t>해결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138"/>
          <p:cNvSpPr txBox="1">
            <a:spLocks noChangeArrowheads="1"/>
          </p:cNvSpPr>
          <p:nvPr/>
        </p:nvSpPr>
        <p:spPr bwMode="auto">
          <a:xfrm>
            <a:off x="823887" y="523859"/>
            <a:ext cx="2543175" cy="2301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FR_MA_1.3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민원해결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</a:t>
            </a:r>
            <a:r>
              <a:rPr lang="en-US" altLang="ko-KR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Modif</a:t>
            </a:r>
            <a:endParaRPr lang="en-US" altLang="ko-KR" b="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민원해결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</a:t>
            </a:r>
            <a:r>
              <a:rPr lang="en-US" altLang="ko-KR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Modif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민원해결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민원해결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40014"/>
              </p:ext>
            </p:extLst>
          </p:nvPr>
        </p:nvGraphicFramePr>
        <p:xfrm>
          <a:off x="856622" y="1857362"/>
          <a:ext cx="5144138" cy="414340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0153"/>
                <a:gridCol w="617261"/>
                <a:gridCol w="1700940"/>
                <a:gridCol w="257718"/>
                <a:gridCol w="449872"/>
                <a:gridCol w="381146"/>
                <a:gridCol w="1237048"/>
              </a:tblGrid>
              <a:tr h="17454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접수번호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/>
                        <a:t>새</a:t>
                      </a:r>
                      <a:r>
                        <a:rPr lang="en-US" altLang="ko-KR" sz="700" b="0" dirty="0" smtClean="0"/>
                        <a:t>-              -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454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접수일자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            </a:t>
                      </a:r>
                      <a:r>
                        <a:rPr lang="ko-KR" altLang="en-US" sz="700" b="0" dirty="0" smtClean="0"/>
                        <a:t>년           월            일 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접수자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</a:tr>
              <a:tr h="174542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민원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제목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454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제보자성명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/>
                        <a:t>연락처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425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주소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454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민원지역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216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내용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4542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처리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기한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454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처리부서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454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담당자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454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처리일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             </a:t>
                      </a:r>
                      <a:r>
                        <a:rPr lang="ko-KR" altLang="en-US" sz="700" b="0" dirty="0" smtClean="0"/>
                        <a:t>년           월            일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4814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처리결과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454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진행률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398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비고</a:t>
                      </a:r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 marL="65453" marR="65453" marT="32727" marB="32727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3214678" y="6085309"/>
            <a:ext cx="571203" cy="1297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등록</a:t>
            </a:r>
            <a:endParaRPr lang="ko-KR" altLang="en-US" sz="700" dirty="0"/>
          </a:p>
        </p:txBody>
      </p:sp>
      <p:sp>
        <p:nvSpPr>
          <p:cNvPr id="21" name="직사각형 20"/>
          <p:cNvSpPr/>
          <p:nvPr/>
        </p:nvSpPr>
        <p:spPr>
          <a:xfrm>
            <a:off x="2008858" y="2061185"/>
            <a:ext cx="412292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" dirty="0" smtClean="0">
                <a:solidFill>
                  <a:schemeClr val="tx1"/>
                </a:solidFill>
              </a:rPr>
              <a:t>2012</a:t>
            </a:r>
            <a:r>
              <a:rPr lang="ko-KR" altLang="en-US" sz="400" dirty="0" smtClean="0">
                <a:solidFill>
                  <a:schemeClr val="tx1"/>
                </a:solidFill>
              </a:rPr>
              <a:t> 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547321" y="2061185"/>
            <a:ext cx="309761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" dirty="0" smtClean="0">
                <a:solidFill>
                  <a:schemeClr val="tx1"/>
                </a:solidFill>
              </a:rPr>
              <a:t>07 </a:t>
            </a:r>
            <a:r>
              <a:rPr lang="ko-KR" altLang="en-US" sz="400" dirty="0" smtClean="0">
                <a:solidFill>
                  <a:schemeClr val="tx1"/>
                </a:solidFill>
              </a:rPr>
              <a:t>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27930" y="2061185"/>
            <a:ext cx="309761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" dirty="0" smtClean="0">
                <a:solidFill>
                  <a:schemeClr val="tx1"/>
                </a:solidFill>
              </a:rPr>
              <a:t>17 </a:t>
            </a:r>
            <a:r>
              <a:rPr lang="ko-KR" altLang="en-US" sz="400" dirty="0" smtClean="0">
                <a:solidFill>
                  <a:schemeClr val="tx1"/>
                </a:solidFill>
              </a:rPr>
              <a:t>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024606" y="2240836"/>
            <a:ext cx="2886589" cy="1030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818958" y="2065248"/>
            <a:ext cx="453521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031231" y="3144921"/>
            <a:ext cx="3441764" cy="6344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204375" y="1896860"/>
            <a:ext cx="412292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" dirty="0" smtClean="0">
                <a:solidFill>
                  <a:schemeClr val="tx1"/>
                </a:solidFill>
              </a:rPr>
              <a:t>2012</a:t>
            </a:r>
            <a:r>
              <a:rPr lang="ko-KR" altLang="en-US" sz="400" dirty="0" smtClean="0">
                <a:solidFill>
                  <a:schemeClr val="tx1"/>
                </a:solidFill>
              </a:rPr>
              <a:t> 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668204" y="1895663"/>
            <a:ext cx="354606" cy="1030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503823" y="2062656"/>
            <a:ext cx="309761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" dirty="0" smtClean="0">
                <a:solidFill>
                  <a:schemeClr val="tx1"/>
                </a:solidFill>
              </a:rPr>
              <a:t>월</a:t>
            </a:r>
            <a:r>
              <a:rPr lang="en-US" altLang="ko-KR" sz="400" dirty="0" smtClean="0">
                <a:solidFill>
                  <a:schemeClr val="tx1"/>
                </a:solidFill>
              </a:rPr>
              <a:t> </a:t>
            </a:r>
            <a:r>
              <a:rPr lang="ko-KR" altLang="en-US" sz="400" dirty="0" smtClean="0">
                <a:solidFill>
                  <a:schemeClr val="tx1"/>
                </a:solidFill>
              </a:rPr>
              <a:t>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031231" y="2420542"/>
            <a:ext cx="1346616" cy="1030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442263" y="2420542"/>
            <a:ext cx="1346616" cy="1030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031231" y="2629557"/>
            <a:ext cx="2886589" cy="23970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</a:rPr>
              <a:t>TEXTAREA </a:t>
            </a: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</a:rPr>
              <a:t>임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035300" y="3870121"/>
            <a:ext cx="1346616" cy="1030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036824" y="4040720"/>
            <a:ext cx="1346616" cy="1030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038348" y="4211319"/>
            <a:ext cx="1346616" cy="1030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031231" y="4396672"/>
            <a:ext cx="412292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" dirty="0" smtClean="0">
                <a:solidFill>
                  <a:schemeClr val="tx1"/>
                </a:solidFill>
              </a:rPr>
              <a:t>2012</a:t>
            </a:r>
            <a:r>
              <a:rPr lang="ko-KR" altLang="en-US" sz="400" dirty="0" smtClean="0">
                <a:solidFill>
                  <a:schemeClr val="tx1"/>
                </a:solidFill>
              </a:rPr>
              <a:t> 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569694" y="4396672"/>
            <a:ext cx="309761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" dirty="0" smtClean="0">
                <a:solidFill>
                  <a:schemeClr val="tx1"/>
                </a:solidFill>
              </a:rPr>
              <a:t>07 </a:t>
            </a:r>
            <a:r>
              <a:rPr lang="ko-KR" altLang="en-US" sz="400" dirty="0" smtClean="0">
                <a:solidFill>
                  <a:schemeClr val="tx1"/>
                </a:solidFill>
              </a:rPr>
              <a:t>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050303" y="4396672"/>
            <a:ext cx="309761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" dirty="0" smtClean="0">
                <a:solidFill>
                  <a:schemeClr val="tx1"/>
                </a:solidFill>
              </a:rPr>
              <a:t>17 </a:t>
            </a:r>
            <a:r>
              <a:rPr lang="ko-KR" altLang="en-US" sz="400" dirty="0" smtClean="0">
                <a:solidFill>
                  <a:schemeClr val="tx1"/>
                </a:solidFill>
              </a:rPr>
              <a:t>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526196" y="4398143"/>
            <a:ext cx="309761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" dirty="0" smtClean="0">
                <a:solidFill>
                  <a:schemeClr val="tx1"/>
                </a:solidFill>
              </a:rPr>
              <a:t>월</a:t>
            </a:r>
            <a:r>
              <a:rPr lang="en-US" altLang="ko-KR" sz="400" dirty="0" smtClean="0">
                <a:solidFill>
                  <a:schemeClr val="tx1"/>
                </a:solidFill>
              </a:rPr>
              <a:t> </a:t>
            </a:r>
            <a:r>
              <a:rPr lang="ko-KR" altLang="en-US" sz="400" dirty="0" smtClean="0">
                <a:solidFill>
                  <a:schemeClr val="tx1"/>
                </a:solidFill>
              </a:rPr>
              <a:t>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038348" y="4602818"/>
            <a:ext cx="3441764" cy="7215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031466" y="5416214"/>
            <a:ext cx="453521" cy="103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" dirty="0" smtClean="0">
                <a:solidFill>
                  <a:schemeClr val="tx1"/>
                </a:solidFill>
              </a:rPr>
              <a:t>60%</a:t>
            </a:r>
            <a:r>
              <a:rPr lang="ko-KR" altLang="en-US" sz="400" dirty="0" smtClean="0">
                <a:solidFill>
                  <a:schemeClr val="tx1"/>
                </a:solidFill>
              </a:rPr>
              <a:t> 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039423" y="5586405"/>
            <a:ext cx="3441764" cy="30599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035300" y="2978135"/>
            <a:ext cx="1346616" cy="1030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1748656" y="1792198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52" name="Oval 15"/>
          <p:cNvSpPr>
            <a:spLocks noChangeArrowheads="1"/>
          </p:cNvSpPr>
          <p:nvPr/>
        </p:nvSpPr>
        <p:spPr bwMode="auto">
          <a:xfrm>
            <a:off x="1705740" y="1999932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1259632" y="5331225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1259631" y="4329768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56087"/>
              </p:ext>
            </p:extLst>
          </p:nvPr>
        </p:nvGraphicFramePr>
        <p:xfrm>
          <a:off x="6800849" y="1157281"/>
          <a:ext cx="2287624" cy="435197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err="1" smtClean="0"/>
                        <a:t>상담년도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 : </a:t>
                      </a:r>
                      <a:r>
                        <a:rPr lang="ko-KR" altLang="en-US" sz="800" dirty="0" err="1" smtClean="0"/>
                        <a:t>피상담자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연락처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상담내용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결과조치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err="1" smtClean="0"/>
                        <a:t>부재중처리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전화상담일지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전화상담일지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전화응대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전화응대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AutoShape 127"/>
          <p:cNvSpPr>
            <a:spLocks noChangeArrowheads="1"/>
          </p:cNvSpPr>
          <p:nvPr/>
        </p:nvSpPr>
        <p:spPr bwMode="auto">
          <a:xfrm>
            <a:off x="142844" y="2127200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481829" y="2203498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832729" y="2168994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검색</a:t>
            </a:r>
            <a:endParaRPr lang="ko-KR" altLang="en-US" sz="700" dirty="0"/>
          </a:p>
        </p:txBody>
      </p:sp>
      <p:sp>
        <p:nvSpPr>
          <p:cNvPr id="55" name="직사각형 54"/>
          <p:cNvSpPr/>
          <p:nvPr/>
        </p:nvSpPr>
        <p:spPr>
          <a:xfrm>
            <a:off x="866675" y="2204270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전체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49052" y="2204271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2012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7" name="표 56"/>
          <p:cNvGraphicFramePr>
            <a:graphicFrameLocks noGrp="1"/>
          </p:cNvGraphicFramePr>
          <p:nvPr/>
        </p:nvGraphicFramePr>
        <p:xfrm>
          <a:off x="142844" y="2571744"/>
          <a:ext cx="6500860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6875"/>
                <a:gridCol w="676875"/>
                <a:gridCol w="875612"/>
                <a:gridCol w="1012974"/>
                <a:gridCol w="559971"/>
                <a:gridCol w="1797443"/>
                <a:gridCol w="901110"/>
              </a:tblGrid>
              <a:tr h="2262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문서번호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/>
                        <a:t>피상담자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부서 및 직급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연락처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상담자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/>
                        <a:t>상담일시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부재중 처리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홍길동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A</a:t>
                      </a:r>
                      <a:r>
                        <a:rPr lang="ko-KR" altLang="en-US" sz="900" dirty="0" smtClean="0"/>
                        <a:t>회사 과장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010-1234-5678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2012.05.18 </a:t>
                      </a:r>
                      <a:r>
                        <a:rPr lang="ko-KR" altLang="en-US" sz="900" dirty="0" smtClean="0"/>
                        <a:t>오전 </a:t>
                      </a:r>
                      <a:r>
                        <a:rPr lang="en-US" altLang="ko-KR" sz="900" dirty="0" smtClean="0"/>
                        <a:t>09:30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</a:rPr>
                        <a:t>직원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4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홍길동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A</a:t>
                      </a:r>
                      <a:r>
                        <a:rPr lang="ko-KR" altLang="en-US" sz="900" dirty="0" smtClean="0"/>
                        <a:t>회사 과장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010-1234-5678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2012.06.23 </a:t>
                      </a:r>
                      <a:r>
                        <a:rPr lang="ko-KR" altLang="en-US" sz="900" dirty="0" smtClean="0"/>
                        <a:t>오후 </a:t>
                      </a:r>
                      <a:r>
                        <a:rPr lang="en-US" altLang="ko-KR" sz="900" dirty="0" smtClean="0"/>
                        <a:t>12:10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홍길동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A</a:t>
                      </a:r>
                      <a:r>
                        <a:rPr lang="ko-KR" altLang="en-US" sz="900" dirty="0" smtClean="0"/>
                        <a:t>회사 과장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010-1234-5678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2012.07.18 </a:t>
                      </a:r>
                      <a:r>
                        <a:rPr lang="ko-KR" altLang="en-US" sz="900" dirty="0" smtClean="0"/>
                        <a:t>오후 </a:t>
                      </a:r>
                      <a:r>
                        <a:rPr lang="en-US" altLang="ko-KR" sz="900" dirty="0" smtClean="0"/>
                        <a:t>02:00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</a:rPr>
                        <a:t>직원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홍길동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A</a:t>
                      </a:r>
                      <a:r>
                        <a:rPr lang="ko-KR" altLang="en-US" sz="900" dirty="0" smtClean="0"/>
                        <a:t>회사 과장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02-1234-5678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2012.08.07 </a:t>
                      </a:r>
                      <a:r>
                        <a:rPr lang="ko-KR" altLang="en-US" sz="900" dirty="0" smtClean="0"/>
                        <a:t>오전 </a:t>
                      </a:r>
                      <a:r>
                        <a:rPr lang="en-US" altLang="ko-KR" sz="900" dirty="0" smtClean="0"/>
                        <a:t>09:15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홍길동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A</a:t>
                      </a:r>
                      <a:r>
                        <a:rPr lang="ko-KR" altLang="en-US" sz="900" dirty="0" smtClean="0"/>
                        <a:t>회사 과장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02-1234-5678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2012.09.10 </a:t>
                      </a:r>
                      <a:r>
                        <a:rPr lang="ko-KR" altLang="en-US" sz="900" dirty="0" smtClean="0"/>
                        <a:t>오후 </a:t>
                      </a:r>
                      <a:r>
                        <a:rPr lang="en-US" altLang="ko-KR" sz="900" dirty="0" smtClean="0"/>
                        <a:t>03:45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95795" y="1931221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1013418" y="1931221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66187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err="1" smtClean="0"/>
                        <a:t>상담일시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현재일자 자동 선택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부재중 전달 </a:t>
                      </a:r>
                      <a:r>
                        <a:rPr lang="en-US" altLang="ko-KR" sz="800" dirty="0" smtClean="0"/>
                        <a:t>: Y</a:t>
                      </a:r>
                      <a:r>
                        <a:rPr lang="ko-KR" altLang="en-US" sz="800" dirty="0" err="1" smtClean="0"/>
                        <a:t>선택시</a:t>
                      </a:r>
                      <a:r>
                        <a:rPr lang="ko-KR" altLang="en-US" sz="800" dirty="0" smtClean="0"/>
                        <a:t> 직원명단 활성화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전화상담일지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전화상담일지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전화응대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전화응대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374410" y="2020293"/>
          <a:ext cx="6094067" cy="40950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04984"/>
                <a:gridCol w="1547694"/>
                <a:gridCol w="1344388"/>
                <a:gridCol w="2397001"/>
              </a:tblGrid>
              <a:tr h="2344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문서번호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4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상담자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부서 및 직급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</a:tr>
              <a:tr h="2344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피상담자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부서 및 직급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</a:tr>
              <a:tr h="2344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연락처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-              - 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4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상담일시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</a:t>
                      </a:r>
                      <a:r>
                        <a:rPr lang="ko-KR" altLang="en-US" sz="1000" b="0" dirty="0" smtClean="0"/>
                        <a:t>년           월            일                     </a:t>
                      </a:r>
                      <a:r>
                        <a:rPr lang="ko-KR" altLang="en-US" sz="1000" b="0" baseline="0" dirty="0" smtClean="0"/>
                        <a:t>     시           분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463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상담내용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41071">
                <a:tc gridSpan="4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463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결과조치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06084">
                <a:tc gridSpan="4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35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/>
                        <a:t>부재중 전달</a:t>
                      </a:r>
                      <a:endParaRPr lang="ko-KR" altLang="en-US" sz="900" b="0" dirty="0"/>
                    </a:p>
                  </a:txBody>
                  <a:tcPr marL="85359" marR="85359" marT="42680" marB="42680"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N      Y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534538" y="2069079"/>
            <a:ext cx="5625377" cy="3851625"/>
            <a:chOff x="1661732" y="1396310"/>
            <a:chExt cx="5820536" cy="3985255"/>
          </a:xfrm>
        </p:grpSpPr>
        <p:sp>
          <p:nvSpPr>
            <p:cNvPr id="19" name="직사각형 18"/>
            <p:cNvSpPr/>
            <p:nvPr/>
          </p:nvSpPr>
          <p:spPr>
            <a:xfrm>
              <a:off x="2383571" y="1396310"/>
              <a:ext cx="576063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1"/>
                  </a:solidFill>
                </a:rPr>
                <a:t>128</a:t>
              </a:r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066637" y="5237550"/>
              <a:ext cx="633669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A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 ▼</a:t>
              </a:r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96" y="5220247"/>
              <a:ext cx="123825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936" y="5220247"/>
              <a:ext cx="123825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직사각형 22"/>
            <p:cNvSpPr/>
            <p:nvPr/>
          </p:nvSpPr>
          <p:spPr>
            <a:xfrm>
              <a:off x="2383571" y="1636521"/>
              <a:ext cx="1234842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479915" y="1642252"/>
              <a:ext cx="1881520" cy="14401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383571" y="1883063"/>
              <a:ext cx="1234842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479915" y="1880617"/>
              <a:ext cx="1881520" cy="14401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338126" y="2132020"/>
              <a:ext cx="523695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1"/>
                  </a:solidFill>
                </a:rPr>
                <a:t>010 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▼</a:t>
              </a:r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004189" y="2132020"/>
              <a:ext cx="523695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685882" y="2132020"/>
              <a:ext cx="523695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334400" y="2363674"/>
              <a:ext cx="576063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1"/>
                  </a:solidFill>
                </a:rPr>
                <a:t>2012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 ▼</a:t>
              </a:r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118289" y="2363674"/>
              <a:ext cx="432805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1"/>
                  </a:solidFill>
                </a:rPr>
                <a:t>07 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▼</a:t>
              </a:r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789807" y="2363674"/>
              <a:ext cx="432805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1"/>
                  </a:solidFill>
                </a:rPr>
                <a:t>17 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▼</a:t>
              </a:r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496062" y="2363674"/>
              <a:ext cx="576065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오전 ▼</a:t>
              </a:r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136076" y="2363674"/>
              <a:ext cx="432805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1"/>
                  </a:solidFill>
                </a:rPr>
                <a:t>17 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▼</a:t>
              </a:r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758518" y="2363674"/>
              <a:ext cx="432805" cy="14401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1"/>
                  </a:solidFill>
                </a:rPr>
                <a:t>17 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▼</a:t>
              </a:r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663491" y="2857506"/>
              <a:ext cx="5818777" cy="88651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61732" y="4075182"/>
              <a:ext cx="5818777" cy="107268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42171"/>
              </p:ext>
            </p:extLst>
          </p:nvPr>
        </p:nvGraphicFramePr>
        <p:xfrm>
          <a:off x="6800849" y="1157281"/>
          <a:ext cx="2287624" cy="434296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부재중 전달 받은 직원만 확인버튼 보임</a:t>
                      </a:r>
                      <a:endParaRPr lang="en-US" altLang="ko-KR" sz="800" dirty="0" smtClean="0"/>
                    </a:p>
                    <a:p>
                      <a:pPr marL="228600" indent="-228600"/>
                      <a:r>
                        <a:rPr lang="ko-KR" altLang="en-US" sz="800" dirty="0" smtClean="0"/>
                        <a:t>클릭하면 확인 </a:t>
                      </a:r>
                      <a:r>
                        <a:rPr lang="en-US" altLang="ko-KR" sz="800" dirty="0" smtClean="0"/>
                        <a:t>ICON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ko-KR" altLang="en-US" sz="800" baseline="0" dirty="0" smtClean="0"/>
                        <a:t>으로 바뀜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전화상담일지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View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전화상담일지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View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전화응대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전화응대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85101"/>
              </p:ext>
            </p:extLst>
          </p:nvPr>
        </p:nvGraphicFramePr>
        <p:xfrm>
          <a:off x="374410" y="2005872"/>
          <a:ext cx="6094067" cy="380670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04984"/>
                <a:gridCol w="1547694"/>
                <a:gridCol w="1344388"/>
                <a:gridCol w="2397001"/>
              </a:tblGrid>
              <a:tr h="2344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문서번호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128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4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상담자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직원</a:t>
                      </a:r>
                      <a:r>
                        <a:rPr lang="en-US" altLang="ko-KR" sz="1000" b="0" dirty="0" smtClean="0"/>
                        <a:t>A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부서 및 직급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비서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</a:tr>
              <a:tr h="2344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피상담자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홍길동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부서 및 직급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A</a:t>
                      </a:r>
                      <a:r>
                        <a:rPr lang="ko-KR" altLang="en-US" sz="1000" b="0" dirty="0" smtClean="0"/>
                        <a:t>그룹 과장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</a:tr>
              <a:tr h="2344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연락처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010-1234-5678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4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상담일시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2012.07.17</a:t>
                      </a:r>
                      <a:r>
                        <a:rPr lang="en-US" altLang="ko-KR" sz="1000" b="0" baseline="0" dirty="0" smtClean="0"/>
                        <a:t> </a:t>
                      </a:r>
                      <a:r>
                        <a:rPr lang="ko-KR" altLang="en-US" sz="1000" b="0" baseline="0" dirty="0" smtClean="0"/>
                        <a:t>오전 </a:t>
                      </a:r>
                      <a:r>
                        <a:rPr lang="en-US" altLang="ko-KR" sz="1000" b="0" baseline="0" dirty="0" smtClean="0"/>
                        <a:t>09:30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463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상담내용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46243">
                <a:tc gridSpan="4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463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결과조치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58384">
                <a:tc gridSpan="4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/>
                        <a:t>부재중 전달</a:t>
                      </a:r>
                      <a:endParaRPr lang="ko-KR" altLang="en-US" sz="900" b="0" dirty="0"/>
                    </a:p>
                  </a:txBody>
                  <a:tcPr marL="85359" marR="85359" marT="42680" marB="42680"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</a:t>
                      </a:r>
                      <a:r>
                        <a:rPr lang="ko-KR" altLang="en-US" sz="1000" b="0" dirty="0" smtClean="0"/>
                        <a:t>직원</a:t>
                      </a:r>
                      <a:r>
                        <a:rPr lang="en-US" altLang="ko-KR" sz="1000" b="0" dirty="0" smtClean="0"/>
                        <a:t>B</a:t>
                      </a:r>
                      <a:endParaRPr lang="ko-KR" altLang="en-US" sz="1000" b="0" dirty="0"/>
                    </a:p>
                  </a:txBody>
                  <a:tcPr marL="85359" marR="85359" marT="42680" marB="42680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직사각형 37"/>
          <p:cNvSpPr/>
          <p:nvPr/>
        </p:nvSpPr>
        <p:spPr>
          <a:xfrm>
            <a:off x="536238" y="3481279"/>
            <a:ext cx="5623677" cy="73980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34538" y="4581128"/>
            <a:ext cx="5623677" cy="94246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62" y="5858140"/>
            <a:ext cx="129886" cy="1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1720275" y="5596555"/>
            <a:ext cx="475461" cy="2380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700"/>
          </a:p>
        </p:txBody>
      </p:sp>
      <p:sp>
        <p:nvSpPr>
          <p:cNvPr id="42" name="직사각형 41"/>
          <p:cNvSpPr/>
          <p:nvPr/>
        </p:nvSpPr>
        <p:spPr>
          <a:xfrm>
            <a:off x="1745063" y="5641108"/>
            <a:ext cx="425886" cy="1341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smtClean="0"/>
              <a:t>확</a:t>
            </a:r>
            <a:r>
              <a:rPr lang="ko-KR" altLang="en-US" sz="800"/>
              <a:t>인</a:t>
            </a:r>
            <a:endParaRPr lang="ko-KR" altLang="en-US" sz="800" dirty="0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2195736" y="5561548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51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41380"/>
              </p:ext>
            </p:extLst>
          </p:nvPr>
        </p:nvGraphicFramePr>
        <p:xfrm>
          <a:off x="6800849" y="1157281"/>
          <a:ext cx="2287624" cy="452969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1, 2 : </a:t>
                      </a:r>
                      <a:r>
                        <a:rPr lang="ko-KR" altLang="en-US" sz="800" dirty="0" err="1" smtClean="0"/>
                        <a:t>행사일시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3 : </a:t>
                      </a:r>
                      <a:r>
                        <a:rPr lang="ko-KR" altLang="en-US" sz="800" dirty="0" smtClean="0"/>
                        <a:t>참석여부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4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축사여부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7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5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err="1" smtClean="0"/>
                        <a:t>행사명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장소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개요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내용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7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DE5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참석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축사 여부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ICON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표기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행사관리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행사관리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행사관리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행사관리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AutoShape 127"/>
          <p:cNvSpPr>
            <a:spLocks noChangeArrowheads="1"/>
          </p:cNvSpPr>
          <p:nvPr/>
        </p:nvSpPr>
        <p:spPr bwMode="auto">
          <a:xfrm>
            <a:off x="142844" y="2127200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607532" y="2203499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err="1" smtClean="0">
                <a:solidFill>
                  <a:schemeClr val="tx1"/>
                </a:solidFill>
              </a:rPr>
              <a:t>행사명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221100" y="2203498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572000" y="2168994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검색</a:t>
            </a:r>
            <a:endParaRPr lang="ko-KR" altLang="en-US" sz="700" dirty="0"/>
          </a:p>
        </p:txBody>
      </p:sp>
      <p:sp>
        <p:nvSpPr>
          <p:cNvPr id="44" name="직사각형 43"/>
          <p:cNvSpPr/>
          <p:nvPr/>
        </p:nvSpPr>
        <p:spPr>
          <a:xfrm>
            <a:off x="1319463" y="2204270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전체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49052" y="2204271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2012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151470" y="2571744"/>
          <a:ext cx="6357982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899"/>
                <a:gridCol w="2185010"/>
                <a:gridCol w="1613689"/>
                <a:gridCol w="558495"/>
                <a:gridCol w="441899"/>
                <a:gridCol w="441899"/>
                <a:gridCol w="675091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번호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일시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/>
                        <a:t>행사명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장소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참석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축사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첨부파일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r>
                        <a:rPr lang="ko-KR" altLang="en-US" sz="900" dirty="0" smtClean="0"/>
                        <a:t> 오전 </a:t>
                      </a:r>
                      <a:r>
                        <a:rPr lang="en-US" altLang="ko-KR" sz="900" dirty="0" smtClean="0"/>
                        <a:t>10</a:t>
                      </a:r>
                      <a:r>
                        <a:rPr lang="ko-KR" altLang="en-US" sz="900" dirty="0" smtClean="0"/>
                        <a:t>시 </a:t>
                      </a:r>
                      <a:r>
                        <a:rPr lang="en-US" altLang="ko-KR" sz="900" dirty="0" smtClean="0"/>
                        <a:t>00</a:t>
                      </a:r>
                      <a:r>
                        <a:rPr lang="ko-KR" altLang="en-US" sz="900" dirty="0" smtClean="0"/>
                        <a:t>분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당진 종합공원 기공식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당진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4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r>
                        <a:rPr lang="ko-KR" altLang="en-US" sz="900" dirty="0" smtClean="0"/>
                        <a:t> 오전 </a:t>
                      </a:r>
                      <a:r>
                        <a:rPr lang="en-US" altLang="ko-KR" sz="900" dirty="0" smtClean="0"/>
                        <a:t>10</a:t>
                      </a:r>
                      <a:r>
                        <a:rPr lang="ko-KR" altLang="en-US" sz="900" dirty="0" smtClean="0"/>
                        <a:t>시 </a:t>
                      </a:r>
                      <a:r>
                        <a:rPr lang="en-US" altLang="ko-KR" sz="900" dirty="0" smtClean="0"/>
                        <a:t>00</a:t>
                      </a:r>
                      <a:r>
                        <a:rPr lang="ko-KR" altLang="en-US" sz="900" dirty="0" smtClean="0"/>
                        <a:t>분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시민과 함께하는 걷기 행사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청계천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r>
                        <a:rPr lang="ko-KR" altLang="en-US" sz="900" dirty="0" smtClean="0"/>
                        <a:t> 오전 </a:t>
                      </a:r>
                      <a:r>
                        <a:rPr lang="en-US" altLang="ko-KR" sz="900" dirty="0" smtClean="0"/>
                        <a:t>10</a:t>
                      </a:r>
                      <a:r>
                        <a:rPr lang="ko-KR" altLang="en-US" sz="900" dirty="0" smtClean="0"/>
                        <a:t>시 </a:t>
                      </a:r>
                      <a:r>
                        <a:rPr lang="en-US" altLang="ko-KR" sz="900" dirty="0" smtClean="0"/>
                        <a:t>00</a:t>
                      </a:r>
                      <a:r>
                        <a:rPr lang="ko-KR" altLang="en-US" sz="900" dirty="0" smtClean="0"/>
                        <a:t>분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행사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장소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r>
                        <a:rPr lang="ko-KR" altLang="en-US" sz="900" dirty="0" smtClean="0"/>
                        <a:t> 오전 </a:t>
                      </a:r>
                      <a:r>
                        <a:rPr lang="en-US" altLang="ko-KR" sz="900" dirty="0" smtClean="0"/>
                        <a:t>10</a:t>
                      </a:r>
                      <a:r>
                        <a:rPr lang="ko-KR" altLang="en-US" sz="900" dirty="0" smtClean="0"/>
                        <a:t>시 </a:t>
                      </a:r>
                      <a:r>
                        <a:rPr lang="en-US" altLang="ko-KR" sz="900" dirty="0" smtClean="0"/>
                        <a:t>00</a:t>
                      </a:r>
                      <a:r>
                        <a:rPr lang="ko-KR" altLang="en-US" sz="900" dirty="0" smtClean="0"/>
                        <a:t>분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행사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장소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r>
                        <a:rPr lang="ko-KR" altLang="en-US" sz="900" dirty="0" smtClean="0"/>
                        <a:t> 오전 </a:t>
                      </a:r>
                      <a:r>
                        <a:rPr lang="en-US" altLang="ko-KR" sz="900" dirty="0" smtClean="0"/>
                        <a:t>10</a:t>
                      </a:r>
                      <a:r>
                        <a:rPr lang="ko-KR" altLang="en-US" sz="900" dirty="0" smtClean="0"/>
                        <a:t>시 </a:t>
                      </a:r>
                      <a:r>
                        <a:rPr lang="en-US" altLang="ko-KR" sz="900" dirty="0" smtClean="0"/>
                        <a:t>00</a:t>
                      </a:r>
                      <a:r>
                        <a:rPr lang="ko-KR" altLang="en-US" sz="900" dirty="0" smtClean="0"/>
                        <a:t>분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행사</a:t>
                      </a:r>
                      <a:r>
                        <a:rPr lang="en-US" altLang="ko-KR" sz="900" dirty="0" smtClean="0"/>
                        <a:t>C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장소</a:t>
                      </a:r>
                      <a:r>
                        <a:rPr lang="en-US" altLang="ko-KR" sz="900" dirty="0" smtClean="0"/>
                        <a:t>C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57" y="2858539"/>
            <a:ext cx="857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57" y="3802776"/>
            <a:ext cx="857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07" y="2812959"/>
            <a:ext cx="165039" cy="20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07" y="3047997"/>
            <a:ext cx="165039" cy="20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07" y="3500211"/>
            <a:ext cx="165039" cy="20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814047"/>
            <a:ext cx="203955" cy="18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745668"/>
            <a:ext cx="203955" cy="18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37" y="3735163"/>
            <a:ext cx="165039" cy="20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689025" y="1931221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1466206" y="1931221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2752704" y="1931221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DE4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49151" y="2204864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07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929650" y="2204511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전체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2076393" y="1931462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5244083" y="2426680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DE5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53837"/>
              </p:ext>
            </p:extLst>
          </p:nvPr>
        </p:nvGraphicFramePr>
        <p:xfrm>
          <a:off x="6800849" y="1157281"/>
          <a:ext cx="2287624" cy="435197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err="1" smtClean="0"/>
                        <a:t>상담일시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현재일자 자동 선택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행사명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참석여부</a:t>
                      </a:r>
                      <a:r>
                        <a:rPr lang="en-US" altLang="ko-KR" sz="800" dirty="0" smtClean="0"/>
                        <a:t>(ICON), </a:t>
                      </a:r>
                      <a:r>
                        <a:rPr lang="ko-KR" altLang="en-US" sz="800" dirty="0" smtClean="0"/>
                        <a:t>축사여부</a:t>
                      </a:r>
                      <a:r>
                        <a:rPr lang="en-US" altLang="ko-KR" sz="800" dirty="0" smtClean="0"/>
                        <a:t>(ICON)</a:t>
                      </a:r>
                    </a:p>
                    <a:p>
                      <a:r>
                        <a:rPr lang="ko-KR" altLang="en-US" sz="800" dirty="0" smtClean="0"/>
                        <a:t>일정표에 </a:t>
                      </a:r>
                      <a:r>
                        <a:rPr lang="ko-KR" altLang="en-US" sz="800" dirty="0" err="1" smtClean="0"/>
                        <a:t>표기되야</a:t>
                      </a:r>
                      <a:r>
                        <a:rPr lang="ko-KR" altLang="en-US" sz="800" dirty="0" smtClean="0"/>
                        <a:t> 함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행사관리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행사관리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행사관리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행사관리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867631"/>
              </p:ext>
            </p:extLst>
          </p:nvPr>
        </p:nvGraphicFramePr>
        <p:xfrm>
          <a:off x="302094" y="2219728"/>
          <a:ext cx="6233236" cy="360016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3367"/>
                <a:gridCol w="5409869"/>
              </a:tblGrid>
              <a:tr h="235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번호</a:t>
                      </a:r>
                      <a:endParaRPr lang="ko-KR" altLang="en-US" sz="700" b="0" dirty="0"/>
                    </a:p>
                  </a:txBody>
                  <a:tcPr marL="87309" marR="87309" marT="43654" marB="43654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marL="87309" marR="87309" marT="43654" marB="43654">
                    <a:noFill/>
                  </a:tcPr>
                </a:tc>
              </a:tr>
              <a:tr h="235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일시</a:t>
                      </a:r>
                      <a:endParaRPr lang="ko-KR" altLang="en-US" sz="700" b="0" dirty="0"/>
                    </a:p>
                  </a:txBody>
                  <a:tcPr marL="87309" marR="87309" marT="43654" marB="43654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/>
                        <a:t>             </a:t>
                      </a:r>
                      <a:r>
                        <a:rPr lang="ko-KR" altLang="en-US" sz="1000" b="0" dirty="0" smtClean="0"/>
                        <a:t>년           월            일                                </a:t>
                      </a:r>
                      <a:r>
                        <a:rPr lang="ko-KR" altLang="en-US" sz="1000" b="0" baseline="0" dirty="0" smtClean="0"/>
                        <a:t>     시           분</a:t>
                      </a:r>
                      <a:endParaRPr lang="ko-KR" altLang="en-US" sz="1000" b="0" dirty="0"/>
                    </a:p>
                  </a:txBody>
                  <a:tcPr marL="87309" marR="87309" marT="43654" marB="43654">
                    <a:noFill/>
                  </a:tcPr>
                </a:tc>
              </a:tr>
              <a:tr h="235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err="1" smtClean="0"/>
                        <a:t>행사명</a:t>
                      </a:r>
                      <a:endParaRPr lang="ko-KR" altLang="en-US" sz="700" b="0" dirty="0"/>
                    </a:p>
                  </a:txBody>
                  <a:tcPr marL="87309" marR="87309" marT="43654" marB="4365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 marL="87309" marR="87309" marT="43654" marB="43654">
                    <a:noFill/>
                  </a:tcPr>
                </a:tc>
              </a:tr>
              <a:tr h="235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참석여부</a:t>
                      </a:r>
                      <a:endParaRPr lang="ko-KR" altLang="en-US" sz="700" b="0" dirty="0"/>
                    </a:p>
                  </a:txBody>
                  <a:tcPr marL="87309" marR="87309" marT="43654" marB="43654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</a:t>
                      </a:r>
                      <a:r>
                        <a:rPr lang="ko-KR" altLang="en-US" sz="700" b="0" dirty="0" smtClean="0"/>
                        <a:t>참석</a:t>
                      </a:r>
                      <a:r>
                        <a:rPr lang="ko-KR" altLang="en-US" sz="1000" b="0" dirty="0" smtClean="0"/>
                        <a:t>      </a:t>
                      </a:r>
                      <a:r>
                        <a:rPr lang="ko-KR" altLang="en-US" sz="700" b="0" dirty="0" err="1" smtClean="0"/>
                        <a:t>미참석</a:t>
                      </a:r>
                      <a:endParaRPr lang="ko-KR" altLang="en-US" sz="700" b="0" dirty="0"/>
                    </a:p>
                  </a:txBody>
                  <a:tcPr marL="87309" marR="87309" marT="43654" marB="43654">
                    <a:noFill/>
                  </a:tcPr>
                </a:tc>
              </a:tr>
              <a:tr h="2375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축사여부</a:t>
                      </a:r>
                      <a:endParaRPr lang="ko-KR" altLang="en-US" sz="700" b="0" dirty="0"/>
                    </a:p>
                  </a:txBody>
                  <a:tcPr marL="87309" marR="87309" marT="43654" marB="43654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Y</a:t>
                      </a:r>
                      <a:r>
                        <a:rPr lang="en-US" altLang="ko-KR" sz="1000" b="0" baseline="0" dirty="0" smtClean="0"/>
                        <a:t>        N</a:t>
                      </a:r>
                      <a:endParaRPr lang="ko-KR" altLang="en-US" sz="1000" b="0" dirty="0"/>
                    </a:p>
                  </a:txBody>
                  <a:tcPr marL="87309" marR="87309" marT="43654" marB="43654">
                    <a:noFill/>
                  </a:tcPr>
                </a:tc>
              </a:tr>
              <a:tr h="235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축사 </a:t>
                      </a:r>
                      <a:r>
                        <a:rPr lang="en-US" altLang="ko-KR" sz="700" b="0" dirty="0" smtClean="0"/>
                        <a:t>File</a:t>
                      </a:r>
                      <a:endParaRPr lang="ko-KR" altLang="en-US" sz="700" b="0" dirty="0"/>
                    </a:p>
                  </a:txBody>
                  <a:tcPr marL="87309" marR="87309" marT="43654" marB="43654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marL="87309" marR="87309" marT="43654" marB="43654">
                    <a:noFill/>
                  </a:tcPr>
                </a:tc>
              </a:tr>
              <a:tr h="7297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개요</a:t>
                      </a:r>
                      <a:endParaRPr lang="ko-KR" altLang="en-US" sz="700" b="0" dirty="0"/>
                    </a:p>
                  </a:txBody>
                  <a:tcPr marL="87309" marR="87309" marT="43654" marB="43654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marL="87309" marR="87309" marT="43654" marB="43654">
                    <a:noFill/>
                  </a:tcPr>
                </a:tc>
              </a:tr>
              <a:tr h="11924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내용</a:t>
                      </a:r>
                      <a:endParaRPr lang="ko-KR" altLang="en-US" sz="700" b="0" dirty="0"/>
                    </a:p>
                  </a:txBody>
                  <a:tcPr marL="87309" marR="87309" marT="43654" marB="43654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marL="87309" marR="87309" marT="43654" marB="43654"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일정표 연동</a:t>
                      </a:r>
                      <a:endParaRPr lang="ko-KR" altLang="en-US" sz="700" b="0" dirty="0"/>
                    </a:p>
                  </a:txBody>
                  <a:tcPr marL="87309" marR="87309" marT="43654" marB="43654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Y       N</a:t>
                      </a:r>
                      <a:endParaRPr lang="ko-KR" altLang="en-US" sz="1000" b="0" dirty="0"/>
                    </a:p>
                  </a:txBody>
                  <a:tcPr marL="87309" marR="87309" marT="43654" marB="43654">
                    <a:noFill/>
                  </a:tcPr>
                </a:tc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3049355" y="6008151"/>
            <a:ext cx="883966" cy="1571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등록</a:t>
            </a:r>
            <a:endParaRPr lang="ko-KR" altLang="en-US" sz="700" dirty="0"/>
          </a:p>
        </p:txBody>
      </p:sp>
      <p:sp>
        <p:nvSpPr>
          <p:cNvPr id="20" name="직사각형 19"/>
          <p:cNvSpPr/>
          <p:nvPr/>
        </p:nvSpPr>
        <p:spPr>
          <a:xfrm>
            <a:off x="1205429" y="2280717"/>
            <a:ext cx="557789" cy="13944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16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98" y="2981515"/>
            <a:ext cx="119897" cy="14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22" y="2981515"/>
            <a:ext cx="119897" cy="14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212995" y="2754983"/>
            <a:ext cx="4385026" cy="13944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205429" y="3480324"/>
            <a:ext cx="1821833" cy="13944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212996" y="2505022"/>
            <a:ext cx="557789" cy="13944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941481" y="2505022"/>
            <a:ext cx="419075" cy="13944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07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591696" y="2505022"/>
            <a:ext cx="419075" cy="13944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17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53846" y="2505022"/>
            <a:ext cx="557791" cy="13944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오전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373555" y="2505022"/>
            <a:ext cx="419075" cy="13944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10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976252" y="2505022"/>
            <a:ext cx="419075" cy="13944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00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212996" y="3748475"/>
            <a:ext cx="5012539" cy="55779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221798" y="4477600"/>
            <a:ext cx="5212908" cy="103865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98" y="3212836"/>
            <a:ext cx="119897" cy="14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22" y="3212836"/>
            <a:ext cx="119897" cy="14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직사각형 35"/>
          <p:cNvSpPr/>
          <p:nvPr/>
        </p:nvSpPr>
        <p:spPr>
          <a:xfrm>
            <a:off x="3089082" y="3465190"/>
            <a:ext cx="883966" cy="1571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찾아보</a:t>
            </a:r>
            <a:r>
              <a:rPr lang="ko-KR" altLang="en-US" sz="700" dirty="0"/>
              <a:t>기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249027" y="2505022"/>
            <a:ext cx="419075" cy="13944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수</a:t>
            </a:r>
            <a:r>
              <a:rPr lang="en-US" altLang="ko-KR" sz="700" dirty="0" smtClean="0">
                <a:solidFill>
                  <a:schemeClr val="tx1"/>
                </a:solidFill>
              </a:rPr>
              <a:t>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11" y="5618500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29" y="5618500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0109"/>
              </p:ext>
            </p:extLst>
          </p:nvPr>
        </p:nvGraphicFramePr>
        <p:xfrm>
          <a:off x="114300" y="590550"/>
          <a:ext cx="8915400" cy="57102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23953"/>
                <a:gridCol w="1571636"/>
                <a:gridCol w="4357718"/>
                <a:gridCol w="1662093"/>
              </a:tblGrid>
              <a:tr h="285513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</a:rPr>
                        <a:t>문서 개정 </a:t>
                      </a:r>
                      <a:r>
                        <a:rPr lang="ko-KR" altLang="en-US" sz="1200" b="1" dirty="0" err="1" smtClean="0">
                          <a:solidFill>
                            <a:schemeClr val="bg1"/>
                          </a:solidFill>
                        </a:rPr>
                        <a:t>이력표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</a:tr>
              <a:tr h="28551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문서명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/>
                        <a:t>국회의원 인트라넷 구축 프로젝트 화면설계서</a:t>
                      </a:r>
                      <a:r>
                        <a:rPr lang="en-US" altLang="ko-KR" sz="1000" b="1" dirty="0" smtClean="0"/>
                        <a:t>-Front</a:t>
                      </a:r>
                      <a:endParaRPr lang="ko-KR" altLang="en-US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버전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날짜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내용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작성자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V 1.0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2012.07.19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최초 제정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김병록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V 1.1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2012.07.24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내부회의 결과 반영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ko-KR" altLang="en-US" sz="1000" dirty="0" err="1" smtClean="0"/>
                        <a:t>허관무</a:t>
                      </a:r>
                      <a:r>
                        <a:rPr lang="ko-KR" altLang="en-US" sz="1000" dirty="0" smtClean="0"/>
                        <a:t> 비서관 미팅 내용 반영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김병록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  <a:tr h="28551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28555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err="1" smtClean="0"/>
                        <a:t>문서년월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 : </a:t>
                      </a:r>
                      <a:r>
                        <a:rPr lang="ko-KR" altLang="en-US" sz="800" dirty="0" smtClean="0"/>
                        <a:t>문서위치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3 : </a:t>
                      </a:r>
                      <a:r>
                        <a:rPr lang="ko-KR" altLang="en-US" sz="800" dirty="0" smtClean="0"/>
                        <a:t>제목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내용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문서관리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문서관리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문서관리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문서관리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AutoShape 127"/>
          <p:cNvSpPr>
            <a:spLocks noChangeArrowheads="1"/>
          </p:cNvSpPr>
          <p:nvPr/>
        </p:nvSpPr>
        <p:spPr bwMode="auto">
          <a:xfrm>
            <a:off x="142844" y="2127200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726887" y="2205928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077787" y="2171424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41" name="직사각형 40"/>
          <p:cNvSpPr/>
          <p:nvPr/>
        </p:nvSpPr>
        <p:spPr>
          <a:xfrm>
            <a:off x="222908" y="2206701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133572" y="2206700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smtClean="0">
                <a:solidFill>
                  <a:schemeClr val="tx1"/>
                </a:solidFill>
              </a:rPr>
              <a:t>제</a:t>
            </a:r>
            <a:r>
              <a:rPr lang="ko-KR" altLang="en-US" sz="800">
                <a:solidFill>
                  <a:schemeClr val="tx1"/>
                </a:solidFill>
              </a:rPr>
              <a:t>목</a:t>
            </a:r>
            <a:r>
              <a:rPr lang="ko-KR" altLang="en-US" sz="800" smtClean="0">
                <a:solidFill>
                  <a:schemeClr val="tx1"/>
                </a:solidFill>
              </a:rPr>
              <a:t>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3" name="표 42"/>
          <p:cNvGraphicFramePr>
            <a:graphicFrameLocks noGrp="1"/>
          </p:cNvGraphicFramePr>
          <p:nvPr/>
        </p:nvGraphicFramePr>
        <p:xfrm>
          <a:off x="151470" y="2571744"/>
          <a:ext cx="6492232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5680"/>
                <a:gridCol w="2241677"/>
                <a:gridCol w="757253"/>
                <a:gridCol w="917466"/>
                <a:gridCol w="626466"/>
                <a:gridCol w="1453690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번호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제목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문서위치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문서일자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등록자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등록일자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문서</a:t>
                      </a:r>
                      <a:r>
                        <a:rPr lang="en-US" altLang="ko-KR" sz="900" dirty="0" smtClean="0"/>
                        <a:t>E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A-01-03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2012-03-05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4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문서</a:t>
                      </a:r>
                      <a:r>
                        <a:rPr lang="en-US" altLang="ko-KR" sz="900" dirty="0" smtClean="0"/>
                        <a:t>D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A-01-04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2012-05-07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문서</a:t>
                      </a:r>
                      <a:r>
                        <a:rPr lang="en-US" altLang="ko-KR" sz="900" dirty="0" smtClean="0"/>
                        <a:t>C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B-02-13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문서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C-11-10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2012-07-01</a:t>
                      </a:r>
                      <a:endParaRPr lang="ko-KR" altLang="en-US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문서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D-01-01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2012-07-02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331640" y="2204864"/>
            <a:ext cx="766740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smtClean="0">
                <a:solidFill>
                  <a:schemeClr val="tx1"/>
                </a:solidFill>
              </a:rPr>
              <a:t>문서위치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49151" y="2204864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07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28441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문서일자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현재일자 자동 선택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문서관리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문서관리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문서관리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문서관리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42844" y="2239936"/>
          <a:ext cx="6528200" cy="23320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5665870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번호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문서위치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/>
                        <a:t>         -          -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제목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3567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내용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문서일자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 </a:t>
                      </a:r>
                      <a:r>
                        <a:rPr lang="ko-KR" altLang="en-US" sz="1000" b="0" dirty="0" smtClean="0"/>
                        <a:t>년           월            일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2871150" y="4686832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등록</a:t>
            </a:r>
            <a:endParaRPr lang="ko-KR" altLang="en-US" sz="700" dirty="0"/>
          </a:p>
        </p:txBody>
      </p:sp>
      <p:sp>
        <p:nvSpPr>
          <p:cNvPr id="18" name="직사각형 17"/>
          <p:cNvSpPr/>
          <p:nvPr/>
        </p:nvSpPr>
        <p:spPr>
          <a:xfrm>
            <a:off x="1045660" y="2294938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16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53474" y="2776928"/>
            <a:ext cx="4528689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060804" y="2526592"/>
            <a:ext cx="393459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A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534086" y="252659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01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022512" y="252659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23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062565" y="3102656"/>
            <a:ext cx="5383695" cy="10726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060804" y="4373645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813156" y="4373645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07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484673" y="4373645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31659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err="1" smtClean="0"/>
                        <a:t>작성년월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 : </a:t>
                      </a:r>
                      <a:r>
                        <a:rPr lang="ko-KR" altLang="en-US" sz="800" dirty="0" smtClean="0"/>
                        <a:t>제목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내용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국회소식지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국회소식지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국회소식지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AutoShape 127"/>
          <p:cNvSpPr>
            <a:spLocks noChangeArrowheads="1"/>
          </p:cNvSpPr>
          <p:nvPr/>
        </p:nvSpPr>
        <p:spPr bwMode="auto">
          <a:xfrm>
            <a:off x="142844" y="2127200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924956" y="2205928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275856" y="2171424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31" name="직사각형 30"/>
          <p:cNvSpPr/>
          <p:nvPr/>
        </p:nvSpPr>
        <p:spPr>
          <a:xfrm>
            <a:off x="222908" y="2206701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331641" y="2206700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smtClean="0">
                <a:solidFill>
                  <a:schemeClr val="tx1"/>
                </a:solidFill>
              </a:rPr>
              <a:t>제</a:t>
            </a:r>
            <a:r>
              <a:rPr lang="ko-KR" altLang="en-US" sz="800">
                <a:solidFill>
                  <a:schemeClr val="tx1"/>
                </a:solidFill>
              </a:rPr>
              <a:t>목</a:t>
            </a:r>
            <a:r>
              <a:rPr lang="ko-KR" altLang="en-US" sz="800" smtClean="0">
                <a:solidFill>
                  <a:schemeClr val="tx1"/>
                </a:solidFill>
              </a:rPr>
              <a:t>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142844" y="2597470"/>
          <a:ext cx="6500857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9696"/>
                <a:gridCol w="3644324"/>
                <a:gridCol w="694734"/>
                <a:gridCol w="1612103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번호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제목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작성자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작성일자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국회소식 </a:t>
                      </a:r>
                      <a:r>
                        <a:rPr lang="en-US" altLang="ko-KR" sz="900" dirty="0" smtClean="0"/>
                        <a:t>E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4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국회소식 </a:t>
                      </a:r>
                      <a:r>
                        <a:rPr lang="en-US" altLang="ko-KR" sz="900" dirty="0" smtClean="0"/>
                        <a:t>D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국회소식 </a:t>
                      </a:r>
                      <a:r>
                        <a:rPr lang="en-US" altLang="ko-KR" sz="900" dirty="0" smtClean="0"/>
                        <a:t>C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국회소식 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국회소식 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직사각형 15"/>
          <p:cNvSpPr/>
          <p:nvPr/>
        </p:nvSpPr>
        <p:spPr>
          <a:xfrm>
            <a:off x="849151" y="2204864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07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74188"/>
              </p:ext>
            </p:extLst>
          </p:nvPr>
        </p:nvGraphicFramePr>
        <p:xfrm>
          <a:off x="6800849" y="1157281"/>
          <a:ext cx="2287624" cy="447389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View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ko-KR" altLang="en-US" sz="800" baseline="0" dirty="0" err="1" smtClean="0"/>
                        <a:t>모드일때</a:t>
                      </a:r>
                      <a:r>
                        <a:rPr lang="ko-KR" altLang="en-US" sz="800" baseline="0" dirty="0" smtClean="0"/>
                        <a:t> 인쇄버튼 추가</a:t>
                      </a:r>
                      <a:endParaRPr lang="en-US" altLang="ko-KR" sz="800" baseline="0" dirty="0" smtClean="0"/>
                    </a:p>
                    <a:p>
                      <a:r>
                        <a:rPr lang="ko-KR" altLang="en-US" sz="800" baseline="0" dirty="0" err="1" smtClean="0"/>
                        <a:t>인쇄시</a:t>
                      </a:r>
                      <a:r>
                        <a:rPr lang="ko-KR" altLang="en-US" sz="800" baseline="0" dirty="0" smtClean="0"/>
                        <a:t> </a:t>
                      </a:r>
                      <a:r>
                        <a:rPr lang="en-US" altLang="ko-KR" sz="800" baseline="0" dirty="0" smtClean="0"/>
                        <a:t>2</a:t>
                      </a:r>
                      <a:r>
                        <a:rPr lang="ko-KR" altLang="en-US" sz="800" baseline="0" dirty="0" err="1" smtClean="0"/>
                        <a:t>장이상</a:t>
                      </a:r>
                      <a:r>
                        <a:rPr lang="ko-KR" altLang="en-US" sz="800" baseline="0" dirty="0" smtClean="0"/>
                        <a:t> 출력될 경우 </a:t>
                      </a:r>
                      <a:r>
                        <a:rPr lang="ko-KR" altLang="en-US" sz="800" baseline="0" dirty="0" err="1" smtClean="0"/>
                        <a:t>첫장은</a:t>
                      </a:r>
                      <a:r>
                        <a:rPr lang="ko-KR" altLang="en-US" sz="800" baseline="0" dirty="0" smtClean="0"/>
                        <a:t> 제목</a:t>
                      </a:r>
                      <a:r>
                        <a:rPr lang="en-US" altLang="ko-KR" sz="800" baseline="0" dirty="0" smtClean="0"/>
                        <a:t>, </a:t>
                      </a:r>
                      <a:r>
                        <a:rPr lang="ko-KR" altLang="en-US" sz="800" baseline="0" dirty="0" smtClean="0"/>
                        <a:t>내용</a:t>
                      </a:r>
                      <a:r>
                        <a:rPr lang="en-US" altLang="ko-KR" sz="800" baseline="0" dirty="0" smtClean="0"/>
                        <a:t>. 2</a:t>
                      </a:r>
                      <a:r>
                        <a:rPr lang="ko-KR" altLang="en-US" sz="800" baseline="0" dirty="0" err="1" smtClean="0"/>
                        <a:t>번째장은</a:t>
                      </a:r>
                      <a:r>
                        <a:rPr lang="ko-KR" altLang="en-US" sz="800" baseline="0" dirty="0" smtClean="0"/>
                        <a:t> 이어지는 내용만 출력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국회소식지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국회소식지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국회소식지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42844" y="2370426"/>
          <a:ext cx="6528200" cy="18443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5665870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번호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제목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3567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내용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2961437" y="4330808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등록</a:t>
            </a:r>
            <a:endParaRPr lang="ko-KR" altLang="en-US" sz="700" dirty="0"/>
          </a:p>
        </p:txBody>
      </p:sp>
      <p:sp>
        <p:nvSpPr>
          <p:cNvPr id="18" name="직사각형 17"/>
          <p:cNvSpPr/>
          <p:nvPr/>
        </p:nvSpPr>
        <p:spPr>
          <a:xfrm>
            <a:off x="1065375" y="2416645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16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65375" y="2658465"/>
            <a:ext cx="4528689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065375" y="2947191"/>
            <a:ext cx="5383695" cy="117995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751843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err="1" smtClean="0"/>
                        <a:t>작성년월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 : </a:t>
                      </a:r>
                      <a:r>
                        <a:rPr lang="ko-KR" altLang="en-US" sz="800" dirty="0" smtClean="0"/>
                        <a:t>헤드라인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ko-KR" altLang="en-US" sz="800" baseline="0" dirty="0" smtClean="0"/>
                        <a:t>내용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AutoShape 127"/>
          <p:cNvSpPr>
            <a:spLocks noChangeArrowheads="1"/>
          </p:cNvSpPr>
          <p:nvPr/>
        </p:nvSpPr>
        <p:spPr bwMode="auto">
          <a:xfrm>
            <a:off x="142844" y="2118574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388797" y="2194873"/>
            <a:ext cx="766740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chemeClr val="tx1"/>
                </a:solidFill>
              </a:rPr>
              <a:t>헤드라인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191043" y="2194872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541943" y="2160368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24" name="직사각형 23"/>
          <p:cNvSpPr/>
          <p:nvPr/>
        </p:nvSpPr>
        <p:spPr>
          <a:xfrm>
            <a:off x="214282" y="2195645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42844" y="2537464"/>
          <a:ext cx="6603013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9751"/>
                <a:gridCol w="1454445"/>
                <a:gridCol w="1960779"/>
                <a:gridCol w="606336"/>
                <a:gridCol w="1406977"/>
                <a:gridCol w="694725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번호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배포일자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헤드라인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작성자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작성일자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발송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err="1" smtClean="0"/>
                        <a:t>새누리당</a:t>
                      </a:r>
                      <a:r>
                        <a:rPr lang="ko-KR" altLang="en-US" sz="900" dirty="0" smtClean="0"/>
                        <a:t> 주요당직자회의 보고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4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지역구 행사 결과 보고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헤드라인</a:t>
                      </a:r>
                      <a:r>
                        <a:rPr lang="en-US" altLang="ko-KR" sz="900" dirty="0" smtClean="0"/>
                        <a:t>C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헤드라인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헤드라인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6142026" y="2794725"/>
            <a:ext cx="504056" cy="17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sp>
        <p:nvSpPr>
          <p:cNvPr id="28" name="직사각형 27"/>
          <p:cNvSpPr/>
          <p:nvPr/>
        </p:nvSpPr>
        <p:spPr>
          <a:xfrm>
            <a:off x="6142026" y="3021731"/>
            <a:ext cx="504056" cy="17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sp>
        <p:nvSpPr>
          <p:cNvPr id="29" name="직사각형 28"/>
          <p:cNvSpPr/>
          <p:nvPr/>
        </p:nvSpPr>
        <p:spPr>
          <a:xfrm>
            <a:off x="6142026" y="3248737"/>
            <a:ext cx="504056" cy="17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sp>
        <p:nvSpPr>
          <p:cNvPr id="30" name="직사각형 29"/>
          <p:cNvSpPr/>
          <p:nvPr/>
        </p:nvSpPr>
        <p:spPr>
          <a:xfrm>
            <a:off x="6142026" y="3475743"/>
            <a:ext cx="504056" cy="17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cxnSp>
        <p:nvCxnSpPr>
          <p:cNvPr id="31" name="구부러진 연결선 49"/>
          <p:cNvCxnSpPr>
            <a:endCxn id="32" idx="0"/>
          </p:cNvCxnSpPr>
          <p:nvPr/>
        </p:nvCxnSpPr>
        <p:spPr>
          <a:xfrm rot="10800000" flipV="1">
            <a:off x="3510690" y="3837120"/>
            <a:ext cx="2558318" cy="171337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2214546" y="5550492"/>
            <a:ext cx="2592288" cy="3874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언론보도자료 </a:t>
            </a:r>
            <a:r>
              <a:rPr lang="en-US" altLang="ko-KR" sz="1200" b="1" dirty="0">
                <a:solidFill>
                  <a:schemeClr val="bg1"/>
                </a:solidFill>
              </a:rPr>
              <a:t>- </a:t>
            </a:r>
            <a:r>
              <a:rPr lang="ko-KR" altLang="en-US" sz="1200" b="1" dirty="0">
                <a:solidFill>
                  <a:schemeClr val="bg1"/>
                </a:solidFill>
              </a:rPr>
              <a:t>발송관리 </a:t>
            </a:r>
            <a:r>
              <a:rPr lang="en-US" altLang="ko-KR" sz="1200" b="1" dirty="0">
                <a:solidFill>
                  <a:schemeClr val="bg1"/>
                </a:solidFill>
              </a:rPr>
              <a:t>- Write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146066" y="3704974"/>
            <a:ext cx="504056" cy="17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sp>
        <p:nvSpPr>
          <p:cNvPr id="34" name="직사각형 33"/>
          <p:cNvSpPr/>
          <p:nvPr/>
        </p:nvSpPr>
        <p:spPr>
          <a:xfrm>
            <a:off x="6072198" y="3660716"/>
            <a:ext cx="632839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849151" y="2204864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07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14019"/>
              </p:ext>
            </p:extLst>
          </p:nvPr>
        </p:nvGraphicFramePr>
        <p:xfrm>
          <a:off x="6800849" y="1157281"/>
          <a:ext cx="2287624" cy="437991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등록 및 발송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저장 후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발송 페이지로 이동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31304" y="4710713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등록</a:t>
            </a:r>
            <a:endParaRPr lang="ko-KR" altLang="en-US" sz="700" dirty="0"/>
          </a:p>
        </p:txBody>
      </p:sp>
      <p:sp>
        <p:nvSpPr>
          <p:cNvPr id="12" name="직사각형 11"/>
          <p:cNvSpPr/>
          <p:nvPr/>
        </p:nvSpPr>
        <p:spPr>
          <a:xfrm>
            <a:off x="1855240" y="2549795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16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63055" y="3038899"/>
            <a:ext cx="359258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64330" y="3336297"/>
            <a:ext cx="3871527" cy="115701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63055" y="2782127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615407" y="2782127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07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286924" y="2782127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519107" y="4710713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등록 및 발송</a:t>
            </a:r>
            <a:endParaRPr lang="ko-KR" altLang="en-US" sz="700" dirty="0"/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919136" y="2500306"/>
          <a:ext cx="4896544" cy="20996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4034214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번호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77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배포일자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/>
                        <a:t>             </a:t>
                      </a:r>
                      <a:r>
                        <a:rPr lang="ko-KR" altLang="en-US" sz="1000" b="0" dirty="0" smtClean="0"/>
                        <a:t>년           월            일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헤드라인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내용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586071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발송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발송 페이지로 이동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발송내역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본 자료의 발송내역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View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View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285720" y="2000240"/>
          <a:ext cx="4896544" cy="183939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1344738"/>
                <a:gridCol w="1344738"/>
                <a:gridCol w="1344738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번호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/>
                        <a:t>16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7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배포일자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800" b="0" dirty="0" smtClean="0"/>
                        <a:t>2012</a:t>
                      </a:r>
                      <a:r>
                        <a:rPr lang="ko-KR" altLang="en-US" sz="800" b="0" dirty="0" smtClean="0"/>
                        <a:t>년 </a:t>
                      </a:r>
                      <a:r>
                        <a:rPr lang="en-US" altLang="ko-KR" sz="800" b="0" dirty="0" smtClean="0"/>
                        <a:t>07</a:t>
                      </a:r>
                      <a:r>
                        <a:rPr lang="ko-KR" altLang="en-US" sz="800" b="0" dirty="0" smtClean="0"/>
                        <a:t>월 </a:t>
                      </a:r>
                      <a:r>
                        <a:rPr lang="en-US" altLang="ko-KR" sz="800" b="0" dirty="0" smtClean="0"/>
                        <a:t>18</a:t>
                      </a:r>
                      <a:r>
                        <a:rPr lang="ko-KR" altLang="en-US" sz="800" b="0" dirty="0" smtClean="0"/>
                        <a:t>일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헤드라인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새누리당</a:t>
                      </a:r>
                      <a:r>
                        <a:rPr lang="ko-KR" altLang="en-US" sz="800" dirty="0" smtClean="0"/>
                        <a:t> 주요당직자회의 보고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748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내용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작성자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직원</a:t>
                      </a:r>
                      <a:r>
                        <a:rPr lang="en-US" altLang="ko-KR" sz="800" b="0" dirty="0" smtClean="0"/>
                        <a:t>A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작성일자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/>
                        <a:t>2012.07.18 14:23:35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1633052" y="4000504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수</a:t>
            </a:r>
            <a:r>
              <a:rPr lang="ko-KR" altLang="en-US" sz="900" dirty="0"/>
              <a:t>정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2720855" y="4000504"/>
            <a:ext cx="912927" cy="1623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smtClean="0"/>
              <a:t>삭제</a:t>
            </a:r>
            <a:endParaRPr lang="ko-KR" altLang="en-US" sz="900" dirty="0"/>
          </a:p>
        </p:txBody>
      </p:sp>
      <p:sp>
        <p:nvSpPr>
          <p:cNvPr id="30" name="직사각형 29"/>
          <p:cNvSpPr/>
          <p:nvPr/>
        </p:nvSpPr>
        <p:spPr>
          <a:xfrm>
            <a:off x="3786182" y="4000504"/>
            <a:ext cx="912927" cy="1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sp>
        <p:nvSpPr>
          <p:cNvPr id="31" name="직사각형 30"/>
          <p:cNvSpPr/>
          <p:nvPr/>
        </p:nvSpPr>
        <p:spPr>
          <a:xfrm>
            <a:off x="576109" y="4003160"/>
            <a:ext cx="912927" cy="1623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인쇄</a:t>
            </a:r>
            <a:endParaRPr lang="ko-KR" altLang="en-US" sz="900" dirty="0"/>
          </a:p>
        </p:txBody>
      </p:sp>
      <p:sp>
        <p:nvSpPr>
          <p:cNvPr id="32" name="TextBox 39"/>
          <p:cNvSpPr txBox="1"/>
          <p:nvPr/>
        </p:nvSpPr>
        <p:spPr>
          <a:xfrm>
            <a:off x="285720" y="4357694"/>
            <a:ext cx="90322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 smtClean="0"/>
              <a:t>▶ 발송내역</a:t>
            </a:r>
            <a:endParaRPr lang="en-US" altLang="ko-KR" sz="1000" dirty="0" smtClean="0"/>
          </a:p>
        </p:txBody>
      </p:sp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285720" y="4714884"/>
          <a:ext cx="4929221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8462"/>
                <a:gridCol w="1468785"/>
                <a:gridCol w="2591974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번호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발송자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발송일자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직원</a:t>
                      </a:r>
                      <a:r>
                        <a:rPr lang="en-US" altLang="ko-KR" sz="800" dirty="0" smtClean="0"/>
                        <a:t>A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2012-07-18 14:10:05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발송완료</a:t>
                      </a:r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sz="800" dirty="0" smtClean="0"/>
                        <a:t>대상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기자</a:t>
                      </a:r>
                      <a:r>
                        <a:rPr lang="en-US" altLang="ko-KR" sz="800" dirty="0" smtClean="0"/>
                        <a:t>K(</a:t>
                      </a:r>
                      <a:r>
                        <a:rPr lang="ko-KR" altLang="en-US" sz="800" dirty="0" err="1" smtClean="0"/>
                        <a:t>한겨레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직원</a:t>
                      </a:r>
                      <a:r>
                        <a:rPr lang="en-US" altLang="ko-KR" sz="800" dirty="0" smtClean="0"/>
                        <a:t>A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2012-07-13 14:10:05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발송완료</a:t>
                      </a:r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sz="800" dirty="0" smtClean="0"/>
                        <a:t>대상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방송사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err="1" smtClean="0"/>
                        <a:t>지상파</a:t>
                      </a:r>
                      <a:r>
                        <a:rPr lang="en-US" altLang="ko-KR" sz="800" dirty="0" smtClean="0"/>
                        <a:t>), </a:t>
                      </a:r>
                      <a:r>
                        <a:rPr lang="ko-KR" altLang="en-US" sz="800" dirty="0" smtClean="0"/>
                        <a:t>방송사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케이블</a:t>
                      </a:r>
                      <a:r>
                        <a:rPr lang="en-US" altLang="ko-KR" sz="800" dirty="0" smtClean="0"/>
                        <a:t>), </a:t>
                      </a:r>
                      <a:r>
                        <a:rPr lang="ko-KR" altLang="en-US" sz="800" dirty="0" smtClean="0"/>
                        <a:t>주요일간지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기자</a:t>
                      </a:r>
                      <a:r>
                        <a:rPr lang="en-US" altLang="ko-KR" sz="800" dirty="0" smtClean="0"/>
                        <a:t>A(</a:t>
                      </a:r>
                      <a:r>
                        <a:rPr lang="ko-KR" altLang="en-US" sz="800" dirty="0" smtClean="0"/>
                        <a:t>조선일보</a:t>
                      </a:r>
                      <a:r>
                        <a:rPr lang="en-US" altLang="ko-KR" sz="800" dirty="0" smtClean="0"/>
                        <a:t>), </a:t>
                      </a:r>
                      <a:r>
                        <a:rPr lang="ko-KR" altLang="en-US" sz="800" dirty="0" smtClean="0"/>
                        <a:t>기자</a:t>
                      </a:r>
                      <a:r>
                        <a:rPr lang="en-US" altLang="ko-KR" sz="800" dirty="0" smtClean="0"/>
                        <a:t>B(</a:t>
                      </a:r>
                      <a:r>
                        <a:rPr lang="ko-KR" altLang="en-US" sz="800" dirty="0" err="1" smtClean="0"/>
                        <a:t>동아일보</a:t>
                      </a:r>
                      <a:r>
                        <a:rPr lang="en-US" altLang="ko-KR" sz="800" dirty="0" smtClean="0"/>
                        <a:t>), </a:t>
                      </a:r>
                      <a:r>
                        <a:rPr lang="ko-KR" altLang="en-US" sz="800" dirty="0" smtClean="0"/>
                        <a:t>기자</a:t>
                      </a:r>
                      <a:r>
                        <a:rPr lang="en-US" altLang="ko-KR" sz="800" dirty="0" smtClean="0"/>
                        <a:t>F(</a:t>
                      </a:r>
                      <a:r>
                        <a:rPr lang="ko-KR" altLang="en-US" sz="800" dirty="0" smtClean="0"/>
                        <a:t>언론사</a:t>
                      </a:r>
                      <a:r>
                        <a:rPr lang="en-US" altLang="ko-KR" sz="800" dirty="0" smtClean="0"/>
                        <a:t>D)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127"/>
          <p:cNvSpPr>
            <a:spLocks noChangeArrowheads="1"/>
          </p:cNvSpPr>
          <p:nvPr/>
        </p:nvSpPr>
        <p:spPr bwMode="auto">
          <a:xfrm>
            <a:off x="142844" y="2133591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8" name="표 57"/>
          <p:cNvGraphicFramePr>
            <a:graphicFrameLocks noGrp="1"/>
          </p:cNvGraphicFramePr>
          <p:nvPr/>
        </p:nvGraphicFramePr>
        <p:xfrm>
          <a:off x="142844" y="2571744"/>
          <a:ext cx="4578134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1330"/>
                <a:gridCol w="1595539"/>
                <a:gridCol w="481330"/>
                <a:gridCol w="608330"/>
                <a:gridCol w="1411605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번호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그룹명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인원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작성자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작성일자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주요일간지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</a:t>
                      </a:r>
                      <a:r>
                        <a:rPr lang="en-US" altLang="ko-KR" sz="1000" dirty="0" smtClean="0"/>
                        <a:t>A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2012-07-01 00:10:05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방송사</a:t>
                      </a: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err="1" smtClean="0"/>
                        <a:t>지상파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</a:t>
                      </a:r>
                      <a:r>
                        <a:rPr lang="en-US" altLang="ko-KR" sz="1000" dirty="0" smtClean="0"/>
                        <a:t>B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2012-07-01 00:10:05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방송사</a:t>
                      </a: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케이블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</a:t>
                      </a:r>
                      <a:r>
                        <a:rPr lang="en-US" altLang="ko-KR" sz="1000" dirty="0" smtClean="0"/>
                        <a:t>A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2012-07-01 00:10:05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그룹</a:t>
                      </a:r>
                      <a:r>
                        <a:rPr lang="en-US" altLang="ko-KR" sz="1000" dirty="0" smtClean="0"/>
                        <a:t>B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</a:t>
                      </a:r>
                      <a:r>
                        <a:rPr lang="en-US" altLang="ko-KR" sz="1000" dirty="0" smtClean="0"/>
                        <a:t>B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2012-07-01 00:10:05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그룹</a:t>
                      </a:r>
                      <a:r>
                        <a:rPr lang="en-US" altLang="ko-KR" sz="1000" dirty="0" smtClean="0"/>
                        <a:t>A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</a:t>
                      </a:r>
                      <a:r>
                        <a:rPr lang="en-US" altLang="ko-KR" sz="1000" dirty="0" smtClean="0"/>
                        <a:t>A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2012-07-01 00:10:05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5465"/>
              </p:ext>
            </p:extLst>
          </p:nvPr>
        </p:nvGraphicFramePr>
        <p:xfrm>
          <a:off x="6800849" y="1157281"/>
          <a:ext cx="2287624" cy="485858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err="1" smtClean="0"/>
                        <a:t>그룹명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성명</a:t>
                      </a:r>
                      <a:r>
                        <a:rPr lang="en-US" altLang="ko-KR" sz="800" dirty="0" smtClean="0"/>
                        <a:t>, E-mail</a:t>
                      </a:r>
                    </a:p>
                    <a:p>
                      <a:r>
                        <a:rPr lang="ko-KR" altLang="en-US" sz="800" dirty="0" smtClean="0"/>
                        <a:t>성명</a:t>
                      </a:r>
                      <a:r>
                        <a:rPr lang="en-US" altLang="ko-KR" sz="800" dirty="0" smtClean="0"/>
                        <a:t>, E-mail</a:t>
                      </a:r>
                      <a:r>
                        <a:rPr lang="ko-KR" altLang="en-US" sz="800" dirty="0" smtClean="0"/>
                        <a:t> 은 해당 검색자가 속한 그룹이 나오면 됨</a:t>
                      </a:r>
                      <a:endParaRPr lang="en-US" altLang="ko-KR" sz="800" dirty="0" smtClean="0"/>
                    </a:p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인원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해당 그룹 소속인원 표기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사용인원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전체인원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14282" y="2214555"/>
            <a:ext cx="766740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err="1" smtClean="0">
                <a:solidFill>
                  <a:schemeClr val="tx1"/>
                </a:solidFill>
              </a:rPr>
              <a:t>그룹명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16528" y="2214554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367428" y="2180050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44" name="직사각형 43"/>
          <p:cNvSpPr/>
          <p:nvPr/>
        </p:nvSpPr>
        <p:spPr>
          <a:xfrm>
            <a:off x="2207564" y="2844146"/>
            <a:ext cx="504057" cy="1785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/>
              <a:t>22/23</a:t>
            </a:r>
            <a:endParaRPr lang="ko-KR" altLang="en-US" sz="900" dirty="0"/>
          </a:p>
        </p:txBody>
      </p:sp>
      <p:sp>
        <p:nvSpPr>
          <p:cNvPr id="49" name="직사각형 48"/>
          <p:cNvSpPr/>
          <p:nvPr/>
        </p:nvSpPr>
        <p:spPr>
          <a:xfrm>
            <a:off x="1114401" y="3776665"/>
            <a:ext cx="632839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50" name="구부러진 연결선 49"/>
          <p:cNvCxnSpPr>
            <a:stCxn id="49" idx="2"/>
          </p:cNvCxnSpPr>
          <p:nvPr/>
        </p:nvCxnSpPr>
        <p:spPr>
          <a:xfrm rot="16200000" flipH="1">
            <a:off x="1055389" y="4440128"/>
            <a:ext cx="750865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>
          <a:xfrm>
            <a:off x="1957902" y="4123954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그룹 추가</a:t>
            </a:r>
            <a:endParaRPr lang="ko-KR" altLang="en-US" sz="900" dirty="0"/>
          </a:p>
        </p:txBody>
      </p:sp>
      <p:cxnSp>
        <p:nvCxnSpPr>
          <p:cNvPr id="52" name="구부러진 연결선 51"/>
          <p:cNvCxnSpPr>
            <a:stCxn id="51" idx="2"/>
          </p:cNvCxnSpPr>
          <p:nvPr/>
        </p:nvCxnSpPr>
        <p:spPr>
          <a:xfrm rot="16200000" flipH="1">
            <a:off x="2135866" y="4564756"/>
            <a:ext cx="557780" cy="7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3" name="TextBox 29"/>
          <p:cNvSpPr txBox="1"/>
          <p:nvPr/>
        </p:nvSpPr>
        <p:spPr>
          <a:xfrm>
            <a:off x="2176446" y="4814840"/>
            <a:ext cx="522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chemeClr val="accent6"/>
                </a:solidFill>
              </a:rPr>
              <a:t>Write</a:t>
            </a:r>
            <a:endParaRPr lang="ko-KR" altLang="en-US" sz="1000" b="1" dirty="0">
              <a:solidFill>
                <a:schemeClr val="accent6"/>
              </a:solidFill>
            </a:endParaRPr>
          </a:p>
        </p:txBody>
      </p:sp>
      <p:sp>
        <p:nvSpPr>
          <p:cNvPr id="54" name="TextBox 30"/>
          <p:cNvSpPr txBox="1"/>
          <p:nvPr/>
        </p:nvSpPr>
        <p:spPr>
          <a:xfrm>
            <a:off x="1128688" y="4795790"/>
            <a:ext cx="632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chemeClr val="accent6"/>
                </a:solidFill>
              </a:rPr>
              <a:t>Modify</a:t>
            </a:r>
            <a:endParaRPr lang="ko-KR" altLang="en-US" sz="1000" b="1" dirty="0">
              <a:solidFill>
                <a:schemeClr val="accent6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143108" y="2786058"/>
            <a:ext cx="632839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56" name="구부러진 연결선 55"/>
          <p:cNvCxnSpPr>
            <a:stCxn id="55" idx="3"/>
            <a:endCxn id="57" idx="1"/>
          </p:cNvCxnSpPr>
          <p:nvPr/>
        </p:nvCxnSpPr>
        <p:spPr>
          <a:xfrm>
            <a:off x="2775947" y="2930074"/>
            <a:ext cx="2224681" cy="26403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000628" y="3000372"/>
            <a:ext cx="1080120" cy="38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 smtClean="0"/>
              <a:t>다음 페이지</a:t>
            </a:r>
            <a:endParaRPr lang="ko-KR" altLang="en-US" sz="1200" dirty="0"/>
          </a:p>
        </p:txBody>
      </p:sp>
      <p:sp>
        <p:nvSpPr>
          <p:cNvPr id="29" name="직사각형 28"/>
          <p:cNvSpPr/>
          <p:nvPr/>
        </p:nvSpPr>
        <p:spPr>
          <a:xfrm>
            <a:off x="2203051" y="3091641"/>
            <a:ext cx="504057" cy="1785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/>
              <a:t>17</a:t>
            </a:r>
            <a:endParaRPr lang="ko-KR" altLang="en-US" sz="900" dirty="0"/>
          </a:p>
        </p:txBody>
      </p:sp>
      <p:sp>
        <p:nvSpPr>
          <p:cNvPr id="30" name="직사각형 29"/>
          <p:cNvSpPr/>
          <p:nvPr/>
        </p:nvSpPr>
        <p:spPr>
          <a:xfrm>
            <a:off x="2198538" y="3339136"/>
            <a:ext cx="504057" cy="1785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/>
              <a:t>20</a:t>
            </a:r>
            <a:endParaRPr lang="ko-KR" altLang="en-US" sz="900" dirty="0"/>
          </a:p>
        </p:txBody>
      </p:sp>
      <p:sp>
        <p:nvSpPr>
          <p:cNvPr id="31" name="직사각형 30"/>
          <p:cNvSpPr/>
          <p:nvPr/>
        </p:nvSpPr>
        <p:spPr>
          <a:xfrm>
            <a:off x="2194025" y="3579316"/>
            <a:ext cx="504057" cy="1785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/>
              <a:t>7</a:t>
            </a:r>
            <a:endParaRPr lang="ko-KR" altLang="en-US" sz="900" dirty="0"/>
          </a:p>
        </p:txBody>
      </p:sp>
      <p:sp>
        <p:nvSpPr>
          <p:cNvPr id="32" name="직사각형 31"/>
          <p:cNvSpPr/>
          <p:nvPr/>
        </p:nvSpPr>
        <p:spPr>
          <a:xfrm>
            <a:off x="2189512" y="3819496"/>
            <a:ext cx="504057" cy="1785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/>
              <a:t>9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47305"/>
              </p:ext>
            </p:extLst>
          </p:nvPr>
        </p:nvGraphicFramePr>
        <p:xfrm>
          <a:off x="6800849" y="1157281"/>
          <a:ext cx="2287624" cy="522434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  <a:p>
                      <a:r>
                        <a:rPr lang="en-US" altLang="ko-KR" sz="800" dirty="0" smtClean="0"/>
                        <a:t>Write</a:t>
                      </a:r>
                    </a:p>
                    <a:p>
                      <a:r>
                        <a:rPr lang="en-US" altLang="ko-KR" sz="800" dirty="0" smtClean="0"/>
                        <a:t>1. </a:t>
                      </a:r>
                      <a:r>
                        <a:rPr lang="ko-KR" altLang="en-US" sz="800" dirty="0" smtClean="0"/>
                        <a:t>그룹번호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800" dirty="0" smtClean="0"/>
                        <a:t>2. </a:t>
                      </a:r>
                      <a:r>
                        <a:rPr lang="ko-KR" altLang="en-US" sz="800" dirty="0" smtClean="0"/>
                        <a:t>버튼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등록</a:t>
                      </a:r>
                      <a:endParaRPr lang="en-US" altLang="ko-KR" sz="800" dirty="0" smtClean="0"/>
                    </a:p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  <a:p>
                      <a:r>
                        <a:rPr lang="en-US" altLang="ko-KR" sz="800" dirty="0" smtClean="0"/>
                        <a:t>Modify</a:t>
                      </a:r>
                    </a:p>
                    <a:p>
                      <a:r>
                        <a:rPr lang="en-US" altLang="ko-KR" sz="800" dirty="0" smtClean="0"/>
                        <a:t>1. </a:t>
                      </a:r>
                      <a:r>
                        <a:rPr lang="ko-KR" altLang="en-US" sz="800" dirty="0" smtClean="0"/>
                        <a:t>그룹번호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800" dirty="0" smtClean="0"/>
                        <a:t>2. </a:t>
                      </a:r>
                      <a:r>
                        <a:rPr lang="ko-KR" altLang="en-US" sz="800" dirty="0" err="1" smtClean="0"/>
                        <a:t>그룹명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비고 수정 가능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800" dirty="0" smtClean="0"/>
                        <a:t>3. </a:t>
                      </a:r>
                      <a:r>
                        <a:rPr lang="ko-KR" altLang="en-US" sz="800" dirty="0" smtClean="0"/>
                        <a:t>버튼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수정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삭제</a:t>
                      </a:r>
                      <a:endParaRPr lang="en-US" altLang="ko-KR" sz="800" dirty="0" smtClean="0"/>
                    </a:p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1618" y="2512005"/>
            <a:ext cx="359258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91618" y="2735844"/>
            <a:ext cx="3592586" cy="4108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20688" y="3256277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등록</a:t>
            </a:r>
            <a:endParaRPr lang="ko-KR" altLang="en-US" sz="900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857224" y="2214554"/>
          <a:ext cx="4896544" cy="9697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4034214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그룹번호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6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그룹명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482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비고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표 43"/>
          <p:cNvGraphicFramePr>
            <a:graphicFrameLocks noGrp="1"/>
          </p:cNvGraphicFramePr>
          <p:nvPr/>
        </p:nvGraphicFramePr>
        <p:xfrm>
          <a:off x="2428860" y="4933958"/>
          <a:ext cx="2331135" cy="12144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15806"/>
                <a:gridCol w="1615329"/>
              </a:tblGrid>
              <a:tr h="2024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번호</a:t>
                      </a:r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/>
                        <a:t>1</a:t>
                      </a:r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</a:tr>
              <a:tr h="2024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성명</a:t>
                      </a:r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</a:tr>
              <a:tr h="2024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소속</a:t>
                      </a:r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</a:tr>
              <a:tr h="2024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직급</a:t>
                      </a:r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</a:tr>
              <a:tr h="2024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/>
                        <a:t>E-mail</a:t>
                      </a:r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</a:tr>
              <a:tr h="2024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상태</a:t>
                      </a:r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b="0" dirty="0"/>
                    </a:p>
                  </a:txBody>
                  <a:tcPr marL="75903" marR="75903" marT="37951" marB="37951"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928662" y="2957509"/>
          <a:ext cx="4572032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3783"/>
                <a:gridCol w="903117"/>
                <a:gridCol w="790228"/>
                <a:gridCol w="2144904"/>
              </a:tblGrid>
              <a:tr h="1432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성명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소속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직급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E-mail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 smtClean="0"/>
                        <a:t>               @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17402"/>
              </p:ext>
            </p:extLst>
          </p:nvPr>
        </p:nvGraphicFramePr>
        <p:xfrm>
          <a:off x="6800849" y="1157281"/>
          <a:ext cx="2287624" cy="446488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그룹리스트화면에서 인원수 표기할</a:t>
                      </a:r>
                      <a:r>
                        <a:rPr lang="ko-KR" altLang="en-US" sz="800" baseline="0" dirty="0" smtClean="0"/>
                        <a:t> 때</a:t>
                      </a:r>
                      <a:endParaRPr lang="en-US" altLang="ko-KR" sz="800" baseline="0" dirty="0" smtClean="0"/>
                    </a:p>
                    <a:p>
                      <a:r>
                        <a:rPr lang="ko-KR" altLang="en-US" sz="800" baseline="0" dirty="0" smtClean="0"/>
                        <a:t>저 상태를 기준으로 </a:t>
                      </a:r>
                      <a:r>
                        <a:rPr lang="en-US" altLang="ko-KR" sz="800" baseline="0" dirty="0" smtClean="0"/>
                        <a:t>22/23 </a:t>
                      </a:r>
                      <a:r>
                        <a:rPr lang="ko-KR" altLang="en-US" sz="800" baseline="0" dirty="0" smtClean="0"/>
                        <a:t>으로 표기함</a:t>
                      </a:r>
                      <a:endParaRPr lang="en-US" altLang="ko-KR" sz="800" baseline="0" dirty="0" smtClean="0"/>
                    </a:p>
                    <a:p>
                      <a:r>
                        <a:rPr lang="en-US" altLang="ko-KR" sz="800" baseline="0" dirty="0" smtClean="0"/>
                        <a:t>(</a:t>
                      </a:r>
                      <a:r>
                        <a:rPr lang="ko-KR" altLang="en-US" sz="800" baseline="0" dirty="0" err="1" smtClean="0"/>
                        <a:t>사용중</a:t>
                      </a:r>
                      <a:r>
                        <a:rPr lang="en-US" altLang="ko-KR" sz="800" baseline="0" dirty="0" smtClean="0"/>
                        <a:t>/</a:t>
                      </a:r>
                      <a:r>
                        <a:rPr lang="ko-KR" altLang="en-US" sz="800" baseline="0" dirty="0" smtClean="0"/>
                        <a:t>전체</a:t>
                      </a:r>
                      <a:r>
                        <a:rPr lang="en-US" altLang="ko-KR" sz="800" baseline="0" dirty="0" smtClean="0"/>
                        <a:t>)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928662" y="1928803"/>
          <a:ext cx="3143272" cy="594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3561"/>
                <a:gridCol w="2589711"/>
              </a:tblGrid>
              <a:tr h="1220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그룹번호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1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220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err="1" smtClean="0"/>
                        <a:t>그룹명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 smtClean="0"/>
                        <a:t>방송사</a:t>
                      </a:r>
                      <a:r>
                        <a:rPr lang="en-US" altLang="ko-KR" sz="700" b="0" dirty="0" smtClean="0"/>
                        <a:t>(</a:t>
                      </a:r>
                      <a:r>
                        <a:rPr lang="ko-KR" altLang="en-US" sz="700" b="0" dirty="0" err="1" smtClean="0"/>
                        <a:t>지상파</a:t>
                      </a:r>
                      <a:r>
                        <a:rPr lang="en-US" altLang="ko-KR" sz="700" b="0" dirty="0" smtClean="0"/>
                        <a:t>)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846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비고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0" dirty="0" smtClean="0"/>
                        <a:t>MBC, KBS,</a:t>
                      </a:r>
                      <a:r>
                        <a:rPr lang="en-US" altLang="ko-KR" sz="700" b="0" baseline="0" dirty="0" smtClean="0"/>
                        <a:t> SBS 3</a:t>
                      </a:r>
                      <a:r>
                        <a:rPr lang="ko-KR" altLang="en-US" sz="700" b="0" baseline="0" dirty="0" smtClean="0"/>
                        <a:t>개 방송사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TextBox 38"/>
          <p:cNvSpPr txBox="1"/>
          <p:nvPr/>
        </p:nvSpPr>
        <p:spPr>
          <a:xfrm>
            <a:off x="928662" y="2624527"/>
            <a:ext cx="571503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/>
              <a:t>▶ 명단</a:t>
            </a:r>
            <a:endParaRPr lang="en-US" altLang="ko-KR" sz="700" dirty="0" smtClean="0"/>
          </a:p>
        </p:txBody>
      </p:sp>
      <p:sp>
        <p:nvSpPr>
          <p:cNvPr id="17" name="직사각형 16"/>
          <p:cNvSpPr/>
          <p:nvPr/>
        </p:nvSpPr>
        <p:spPr>
          <a:xfrm>
            <a:off x="1063227" y="3209978"/>
            <a:ext cx="460752" cy="9519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820607" y="3214511"/>
            <a:ext cx="613260" cy="9519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695562" y="3214511"/>
            <a:ext cx="557510" cy="9519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443280" y="3214511"/>
            <a:ext cx="418865" cy="9519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970721" y="3429000"/>
            <a:ext cx="487915" cy="12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00" dirty="0" smtClean="0"/>
              <a:t>추가</a:t>
            </a:r>
            <a:endParaRPr lang="ko-KR" altLang="en-US" sz="600" dirty="0"/>
          </a:p>
        </p:txBody>
      </p:sp>
      <p:sp>
        <p:nvSpPr>
          <p:cNvPr id="24" name="직사각형 23"/>
          <p:cNvSpPr/>
          <p:nvPr/>
        </p:nvSpPr>
        <p:spPr>
          <a:xfrm>
            <a:off x="4786315" y="3214510"/>
            <a:ext cx="506829" cy="9519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" dirty="0" smtClean="0">
                <a:solidFill>
                  <a:schemeClr val="tx1"/>
                </a:solidFill>
              </a:rPr>
              <a:t>직접입</a:t>
            </a:r>
            <a:r>
              <a:rPr lang="ko-KR" altLang="en-US" sz="400" dirty="0">
                <a:solidFill>
                  <a:schemeClr val="tx1"/>
                </a:solidFill>
              </a:rPr>
              <a:t>력</a:t>
            </a:r>
            <a:r>
              <a:rPr lang="en-US" altLang="ko-KR" sz="400" dirty="0" smtClean="0">
                <a:solidFill>
                  <a:schemeClr val="tx1"/>
                </a:solidFill>
              </a:rPr>
              <a:t> </a:t>
            </a:r>
            <a:r>
              <a:rPr lang="ko-KR" altLang="en-US" sz="400" dirty="0" smtClean="0">
                <a:solidFill>
                  <a:schemeClr val="tx1"/>
                </a:solidFill>
              </a:rPr>
              <a:t>▼</a:t>
            </a:r>
            <a:endParaRPr lang="ko-KR" alt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067172" y="3206660"/>
            <a:ext cx="613260" cy="9519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928662" y="3676652"/>
          <a:ext cx="4784794" cy="1188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1330"/>
                <a:gridCol w="571817"/>
                <a:gridCol w="735330"/>
                <a:gridCol w="913795"/>
                <a:gridCol w="1601192"/>
                <a:gridCol w="481330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번호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성명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소속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직급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E-mail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상태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5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기자</a:t>
                      </a:r>
                      <a:r>
                        <a:rPr lang="en-US" altLang="ko-KR" sz="700" dirty="0" smtClean="0"/>
                        <a:t>E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MBC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기자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2"/>
                        </a:rPr>
                        <a:t>press@mbc.co.kr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4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기자</a:t>
                      </a:r>
                      <a:r>
                        <a:rPr lang="en-US" altLang="ko-KR" sz="700" dirty="0" smtClean="0"/>
                        <a:t>D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KBS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기자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3"/>
                        </a:rPr>
                        <a:t>press@kbs.co.kr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기자</a:t>
                      </a:r>
                      <a:r>
                        <a:rPr lang="en-US" altLang="ko-KR" sz="700" dirty="0" smtClean="0"/>
                        <a:t>C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SBS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부장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4"/>
                        </a:rPr>
                        <a:t>press@s</a:t>
                      </a:r>
                      <a:r>
                        <a:rPr lang="en-US" altLang="ko-KR" sz="700" baseline="0" dirty="0" smtClean="0">
                          <a:hlinkClick r:id="rId4"/>
                        </a:rPr>
                        <a:t>bs.co.kr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기자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조선일보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과장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5"/>
                        </a:rPr>
                        <a:t>press@chosun.com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동아일보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기자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press@donga.com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6" y="3903462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6" y="4098930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6" y="4297369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6" y="4489459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6" y="4689484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1457303" y="4652971"/>
            <a:ext cx="475882" cy="21659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4" name="구부러진 연결선 33"/>
          <p:cNvCxnSpPr>
            <a:stCxn id="33" idx="2"/>
          </p:cNvCxnSpPr>
          <p:nvPr/>
        </p:nvCxnSpPr>
        <p:spPr>
          <a:xfrm rot="16200000" flipH="1">
            <a:off x="1979848" y="4584961"/>
            <a:ext cx="164411" cy="73361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TextBox 63"/>
          <p:cNvSpPr txBox="1"/>
          <p:nvPr/>
        </p:nvSpPr>
        <p:spPr>
          <a:xfrm>
            <a:off x="1643042" y="5033974"/>
            <a:ext cx="632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chemeClr val="accent6"/>
                </a:solidFill>
              </a:rPr>
              <a:t>Modify</a:t>
            </a:r>
            <a:endParaRPr lang="ko-KR" altLang="en-US" sz="1000" b="1" dirty="0">
              <a:solidFill>
                <a:schemeClr val="accent6"/>
              </a:solidFill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6005528"/>
            <a:ext cx="959311" cy="1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3091576" y="6176982"/>
            <a:ext cx="325397" cy="1024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00" dirty="0" smtClean="0"/>
              <a:t>수정</a:t>
            </a:r>
            <a:endParaRPr lang="ko-KR" altLang="en-US" sz="500" dirty="0"/>
          </a:p>
        </p:txBody>
      </p:sp>
      <p:sp>
        <p:nvSpPr>
          <p:cNvPr id="39" name="직사각형 38"/>
          <p:cNvSpPr/>
          <p:nvPr/>
        </p:nvSpPr>
        <p:spPr>
          <a:xfrm>
            <a:off x="3643306" y="6176982"/>
            <a:ext cx="325397" cy="1024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00" dirty="0" smtClean="0"/>
              <a:t>삭제</a:t>
            </a:r>
            <a:endParaRPr lang="ko-KR" altLang="en-US" sz="500" dirty="0"/>
          </a:p>
        </p:txBody>
      </p:sp>
      <p:sp>
        <p:nvSpPr>
          <p:cNvPr id="40" name="직사각형 39"/>
          <p:cNvSpPr/>
          <p:nvPr/>
        </p:nvSpPr>
        <p:spPr>
          <a:xfrm>
            <a:off x="3189762" y="5178190"/>
            <a:ext cx="653419" cy="1115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bg1">
                    <a:lumMod val="50000"/>
                  </a:schemeClr>
                </a:solidFill>
              </a:rPr>
              <a:t>기자</a:t>
            </a:r>
            <a:r>
              <a:rPr lang="en-US" altLang="ko-KR" sz="7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189962" y="5384319"/>
            <a:ext cx="653419" cy="1115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err="1" smtClean="0">
                <a:solidFill>
                  <a:schemeClr val="bg1">
                    <a:lumMod val="50000"/>
                  </a:schemeClr>
                </a:solidFill>
              </a:rPr>
              <a:t>동아일보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188612" y="5586479"/>
            <a:ext cx="653419" cy="1115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bg1">
                    <a:lumMod val="50000"/>
                  </a:schemeClr>
                </a:solidFill>
              </a:rPr>
              <a:t>기자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3186701" y="5793939"/>
            <a:ext cx="956671" cy="11157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bg1">
                    <a:lumMod val="50000"/>
                  </a:schemeClr>
                </a:solidFill>
              </a:rPr>
              <a:t>press@donga.com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4232514" y="5924348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892207" y="4460523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VD</a:t>
            </a: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89032" y="4800248"/>
            <a:ext cx="284162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DE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885857" y="3715415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PW</a:t>
            </a: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892207" y="4055140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EW</a:t>
            </a: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879507" y="2153389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#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884269" y="2575664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F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119219" y="2069252"/>
            <a:ext cx="89319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Interaction 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116044" y="2542327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Function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879507" y="2938557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PI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874744" y="1756514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D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885857" y="3362990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EI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125569" y="1704127"/>
            <a:ext cx="58381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Define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122394" y="2876645"/>
            <a:ext cx="111120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Pop-up Inquiry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119219" y="3307428"/>
            <a:ext cx="130997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Embedded Inquiry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106519" y="3647153"/>
            <a:ext cx="101502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Pop-up Write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1122394" y="4005928"/>
            <a:ext cx="121379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Embedded Write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128744" y="4398611"/>
            <a:ext cx="10128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Visual Design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116044" y="4747861"/>
            <a:ext cx="100380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Development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1116044" y="2712189"/>
            <a:ext cx="3352800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Function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은 기능과 관련된 부분을 정의할 때 쓴다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106519" y="3056032"/>
            <a:ext cx="3754438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호출되는 화면이 팝업이면서 조회하는 화면일 때 쓴다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106519" y="3467765"/>
            <a:ext cx="3754438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호출되는 화면이 임베디드 화면이면서 조회하는 화면일 때 쓴다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1087469" y="3826540"/>
            <a:ext cx="3810000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호출되는 화면이 팝업 화면이면서 쓰기 화면일 때 쓴다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1112869" y="4175790"/>
            <a:ext cx="4661644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호출되는 화면이 임베디드 화면이면서 쓰기화면일 때 쓴다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1128744" y="4558948"/>
            <a:ext cx="3743325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디자인과 관련되어 고려되어야 할 사항이 있을 때 쓴다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1116044" y="4917723"/>
            <a:ext cx="3714750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개발과 관련해 고려되어야 할 사항이 있을 때 쓴다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1119219" y="5146894"/>
            <a:ext cx="9159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Check Point</a:t>
            </a:r>
          </a:p>
        </p:txBody>
      </p:sp>
      <p:sp>
        <p:nvSpPr>
          <p:cNvPr id="29" name="Oval 38"/>
          <p:cNvSpPr>
            <a:spLocks noChangeArrowheads="1"/>
          </p:cNvSpPr>
          <p:nvPr/>
        </p:nvSpPr>
        <p:spPr bwMode="auto">
          <a:xfrm>
            <a:off x="925544" y="5215156"/>
            <a:ext cx="185738" cy="1841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indent="-457200" algn="ctr">
              <a:lnSpc>
                <a:spcPct val="100000"/>
              </a:lnSpc>
              <a:spcBef>
                <a:spcPct val="0"/>
              </a:spcBef>
            </a:pPr>
            <a:r>
              <a:rPr lang="en-US" altLang="ko-KR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1</a:t>
            </a: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1090644" y="5710456"/>
            <a:ext cx="70770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설계가 다음 장으로 이어질 경우 해당 버튼을 디스크립션 영역 하단에 넣고 다음 장에 연결 작성한다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31" name="Oval 40"/>
          <p:cNvSpPr>
            <a:spLocks noChangeArrowheads="1"/>
          </p:cNvSpPr>
          <p:nvPr/>
        </p:nvSpPr>
        <p:spPr bwMode="auto">
          <a:xfrm>
            <a:off x="931894" y="5516781"/>
            <a:ext cx="184150" cy="1841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indent="-457200" algn="ctr">
              <a:lnSpc>
                <a:spcPct val="100000"/>
              </a:lnSpc>
              <a:spcBef>
                <a:spcPct val="0"/>
              </a:spcBef>
            </a:pPr>
            <a:r>
              <a:rPr lang="en-US" altLang="ko-KR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2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119219" y="5286594"/>
            <a:ext cx="458311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체크 포인트 란은 현재  논의중인 고려사항 등을 작성한다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141444" y="5529481"/>
            <a:ext cx="1271588" cy="184150"/>
            <a:chOff x="1018" y="3496"/>
            <a:chExt cx="801" cy="116"/>
          </a:xfrm>
        </p:grpSpPr>
        <p:sp>
          <p:nvSpPr>
            <p:cNvPr id="34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018" y="3496"/>
              <a:ext cx="80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9pPr>
            </a:lstStyle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5" name="Group 44"/>
            <p:cNvGrpSpPr>
              <a:grpSpLocks/>
            </p:cNvGrpSpPr>
            <p:nvPr/>
          </p:nvGrpSpPr>
          <p:grpSpPr bwMode="auto">
            <a:xfrm>
              <a:off x="1024" y="3498"/>
              <a:ext cx="784" cy="106"/>
              <a:chOff x="1023" y="3711"/>
              <a:chExt cx="784" cy="106"/>
            </a:xfrm>
          </p:grpSpPr>
          <p:sp>
            <p:nvSpPr>
              <p:cNvPr id="41" name="Freeform 45"/>
              <p:cNvSpPr>
                <a:spLocks/>
              </p:cNvSpPr>
              <p:nvPr/>
            </p:nvSpPr>
            <p:spPr bwMode="auto">
              <a:xfrm>
                <a:off x="1023" y="3711"/>
                <a:ext cx="784" cy="106"/>
              </a:xfrm>
              <a:custGeom>
                <a:avLst/>
                <a:gdLst>
                  <a:gd name="T0" fmla="*/ 734 w 784"/>
                  <a:gd name="T1" fmla="*/ 0 h 106"/>
                  <a:gd name="T2" fmla="*/ 0 w 784"/>
                  <a:gd name="T3" fmla="*/ 0 h 106"/>
                  <a:gd name="T4" fmla="*/ 50 w 784"/>
                  <a:gd name="T5" fmla="*/ 53 h 106"/>
                  <a:gd name="T6" fmla="*/ 0 w 784"/>
                  <a:gd name="T7" fmla="*/ 106 h 106"/>
                  <a:gd name="T8" fmla="*/ 734 w 784"/>
                  <a:gd name="T9" fmla="*/ 106 h 106"/>
                  <a:gd name="T10" fmla="*/ 784 w 784"/>
                  <a:gd name="T11" fmla="*/ 53 h 106"/>
                  <a:gd name="T12" fmla="*/ 734 w 784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4"/>
                  <a:gd name="T22" fmla="*/ 0 h 106"/>
                  <a:gd name="T23" fmla="*/ 784 w 784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4" h="106">
                    <a:moveTo>
                      <a:pt x="734" y="0"/>
                    </a:moveTo>
                    <a:lnTo>
                      <a:pt x="0" y="0"/>
                    </a:lnTo>
                    <a:lnTo>
                      <a:pt x="50" y="53"/>
                    </a:lnTo>
                    <a:lnTo>
                      <a:pt x="0" y="106"/>
                    </a:lnTo>
                    <a:lnTo>
                      <a:pt x="734" y="106"/>
                    </a:lnTo>
                    <a:lnTo>
                      <a:pt x="784" y="53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1pPr>
                <a:lvl2pPr marL="4572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2pPr>
                <a:lvl3pPr marL="9144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3pPr>
                <a:lvl4pPr marL="13716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4pPr>
                <a:lvl5pPr marL="18288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9pPr>
              </a:lstStyle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2" name="Freeform 46"/>
              <p:cNvSpPr>
                <a:spLocks/>
              </p:cNvSpPr>
              <p:nvPr/>
            </p:nvSpPr>
            <p:spPr bwMode="auto">
              <a:xfrm>
                <a:off x="1023" y="3711"/>
                <a:ext cx="784" cy="106"/>
              </a:xfrm>
              <a:custGeom>
                <a:avLst/>
                <a:gdLst>
                  <a:gd name="T0" fmla="*/ 734 w 784"/>
                  <a:gd name="T1" fmla="*/ 0 h 106"/>
                  <a:gd name="T2" fmla="*/ 0 w 784"/>
                  <a:gd name="T3" fmla="*/ 0 h 106"/>
                  <a:gd name="T4" fmla="*/ 50 w 784"/>
                  <a:gd name="T5" fmla="*/ 53 h 106"/>
                  <a:gd name="T6" fmla="*/ 0 w 784"/>
                  <a:gd name="T7" fmla="*/ 106 h 106"/>
                  <a:gd name="T8" fmla="*/ 734 w 784"/>
                  <a:gd name="T9" fmla="*/ 106 h 106"/>
                  <a:gd name="T10" fmla="*/ 784 w 784"/>
                  <a:gd name="T11" fmla="*/ 53 h 106"/>
                  <a:gd name="T12" fmla="*/ 734 w 784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4"/>
                  <a:gd name="T22" fmla="*/ 0 h 106"/>
                  <a:gd name="T23" fmla="*/ 784 w 784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4" h="106">
                    <a:moveTo>
                      <a:pt x="734" y="0"/>
                    </a:moveTo>
                    <a:lnTo>
                      <a:pt x="0" y="0"/>
                    </a:lnTo>
                    <a:lnTo>
                      <a:pt x="50" y="53"/>
                    </a:lnTo>
                    <a:lnTo>
                      <a:pt x="0" y="106"/>
                    </a:lnTo>
                    <a:lnTo>
                      <a:pt x="734" y="106"/>
                    </a:lnTo>
                    <a:lnTo>
                      <a:pt x="784" y="53"/>
                    </a:lnTo>
                    <a:lnTo>
                      <a:pt x="734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1pPr>
                <a:lvl2pPr marL="4572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2pPr>
                <a:lvl3pPr marL="9144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3pPr>
                <a:lvl4pPr marL="13716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4pPr>
                <a:lvl5pPr marL="18288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9pPr>
              </a:lstStyle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1130" y="3524"/>
              <a:ext cx="65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ko-KR" sz="700">
                  <a:solidFill>
                    <a:srgbClr val="666666"/>
                  </a:solidFill>
                  <a:latin typeface="맑은 고딕" pitchFamily="50" charset="-127"/>
                  <a:ea typeface="맑은 고딕" pitchFamily="50" charset="-127"/>
                </a:rPr>
                <a:t>Continued on next page</a:t>
              </a:r>
              <a:endParaRPr lang="en-US" altLang="ko-KR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7" name="Group 48"/>
            <p:cNvGrpSpPr>
              <a:grpSpLocks/>
            </p:cNvGrpSpPr>
            <p:nvPr/>
          </p:nvGrpSpPr>
          <p:grpSpPr bwMode="auto">
            <a:xfrm>
              <a:off x="1024" y="3498"/>
              <a:ext cx="784" cy="106"/>
              <a:chOff x="1023" y="3711"/>
              <a:chExt cx="784" cy="106"/>
            </a:xfrm>
          </p:grpSpPr>
          <p:sp>
            <p:nvSpPr>
              <p:cNvPr id="39" name="Freeform 49"/>
              <p:cNvSpPr>
                <a:spLocks/>
              </p:cNvSpPr>
              <p:nvPr/>
            </p:nvSpPr>
            <p:spPr bwMode="auto">
              <a:xfrm>
                <a:off x="1023" y="3711"/>
                <a:ext cx="784" cy="106"/>
              </a:xfrm>
              <a:custGeom>
                <a:avLst/>
                <a:gdLst>
                  <a:gd name="T0" fmla="*/ 734 w 784"/>
                  <a:gd name="T1" fmla="*/ 0 h 106"/>
                  <a:gd name="T2" fmla="*/ 0 w 784"/>
                  <a:gd name="T3" fmla="*/ 0 h 106"/>
                  <a:gd name="T4" fmla="*/ 50 w 784"/>
                  <a:gd name="T5" fmla="*/ 53 h 106"/>
                  <a:gd name="T6" fmla="*/ 0 w 784"/>
                  <a:gd name="T7" fmla="*/ 106 h 106"/>
                  <a:gd name="T8" fmla="*/ 734 w 784"/>
                  <a:gd name="T9" fmla="*/ 106 h 106"/>
                  <a:gd name="T10" fmla="*/ 784 w 784"/>
                  <a:gd name="T11" fmla="*/ 53 h 106"/>
                  <a:gd name="T12" fmla="*/ 734 w 784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4"/>
                  <a:gd name="T22" fmla="*/ 0 h 106"/>
                  <a:gd name="T23" fmla="*/ 784 w 784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4" h="106">
                    <a:moveTo>
                      <a:pt x="734" y="0"/>
                    </a:moveTo>
                    <a:lnTo>
                      <a:pt x="0" y="0"/>
                    </a:lnTo>
                    <a:lnTo>
                      <a:pt x="50" y="53"/>
                    </a:lnTo>
                    <a:lnTo>
                      <a:pt x="0" y="106"/>
                    </a:lnTo>
                    <a:lnTo>
                      <a:pt x="734" y="106"/>
                    </a:lnTo>
                    <a:lnTo>
                      <a:pt x="784" y="53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1pPr>
                <a:lvl2pPr marL="4572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2pPr>
                <a:lvl3pPr marL="9144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3pPr>
                <a:lvl4pPr marL="13716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4pPr>
                <a:lvl5pPr marL="18288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9pPr>
              </a:lstStyle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0" name="Freeform 50"/>
              <p:cNvSpPr>
                <a:spLocks/>
              </p:cNvSpPr>
              <p:nvPr/>
            </p:nvSpPr>
            <p:spPr bwMode="auto">
              <a:xfrm>
                <a:off x="1023" y="3711"/>
                <a:ext cx="784" cy="106"/>
              </a:xfrm>
              <a:custGeom>
                <a:avLst/>
                <a:gdLst>
                  <a:gd name="T0" fmla="*/ 734 w 784"/>
                  <a:gd name="T1" fmla="*/ 0 h 106"/>
                  <a:gd name="T2" fmla="*/ 0 w 784"/>
                  <a:gd name="T3" fmla="*/ 0 h 106"/>
                  <a:gd name="T4" fmla="*/ 50 w 784"/>
                  <a:gd name="T5" fmla="*/ 53 h 106"/>
                  <a:gd name="T6" fmla="*/ 0 w 784"/>
                  <a:gd name="T7" fmla="*/ 106 h 106"/>
                  <a:gd name="T8" fmla="*/ 734 w 784"/>
                  <a:gd name="T9" fmla="*/ 106 h 106"/>
                  <a:gd name="T10" fmla="*/ 784 w 784"/>
                  <a:gd name="T11" fmla="*/ 53 h 106"/>
                  <a:gd name="T12" fmla="*/ 734 w 784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4"/>
                  <a:gd name="T22" fmla="*/ 0 h 106"/>
                  <a:gd name="T23" fmla="*/ 784 w 784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4" h="106">
                    <a:moveTo>
                      <a:pt x="734" y="0"/>
                    </a:moveTo>
                    <a:lnTo>
                      <a:pt x="0" y="0"/>
                    </a:lnTo>
                    <a:lnTo>
                      <a:pt x="50" y="53"/>
                    </a:lnTo>
                    <a:lnTo>
                      <a:pt x="0" y="106"/>
                    </a:lnTo>
                    <a:lnTo>
                      <a:pt x="734" y="106"/>
                    </a:lnTo>
                    <a:lnTo>
                      <a:pt x="784" y="53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6350" cap="rnd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1pPr>
                <a:lvl2pPr marL="4572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2pPr>
                <a:lvl3pPr marL="9144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3pPr>
                <a:lvl4pPr marL="13716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4pPr>
                <a:lvl5pPr marL="1828800" algn="l" rtl="0" fontAlgn="base" latinLnBrk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900" b="1" kern="1200">
                    <a:solidFill>
                      <a:srgbClr val="111111"/>
                    </a:solidFill>
                    <a:latin typeface="Tahoma" pitchFamily="34" charset="0"/>
                    <a:ea typeface="돋움" pitchFamily="50" charset="-127"/>
                    <a:cs typeface="+mn-cs"/>
                  </a:defRPr>
                </a:lvl9pPr>
              </a:lstStyle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38" name="Rectangle 51"/>
            <p:cNvSpPr>
              <a:spLocks noChangeArrowheads="1"/>
            </p:cNvSpPr>
            <p:nvPr/>
          </p:nvSpPr>
          <p:spPr bwMode="auto">
            <a:xfrm>
              <a:off x="1088" y="3518"/>
              <a:ext cx="65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ko-KR" sz="7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Continued on next page</a:t>
              </a:r>
              <a:endPara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4" name="Group 55"/>
          <p:cNvGrpSpPr>
            <a:grpSpLocks/>
          </p:cNvGrpSpPr>
          <p:nvPr/>
        </p:nvGrpSpPr>
        <p:grpSpPr bwMode="auto">
          <a:xfrm>
            <a:off x="571563" y="857232"/>
            <a:ext cx="7991412" cy="654050"/>
            <a:chOff x="264" y="730"/>
            <a:chExt cx="5676" cy="412"/>
          </a:xfrm>
        </p:grpSpPr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264" y="730"/>
              <a:ext cx="5676" cy="412"/>
            </a:xfrm>
            <a:prstGeom prst="rect">
              <a:avLst/>
            </a:prstGeom>
            <a:solidFill>
              <a:srgbClr val="FEE6C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9pPr>
            </a:lstStyle>
            <a:p>
              <a:pPr eaLnBrk="0" latinLnBrk="0" hangingPunct="0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  <a:defRPr/>
              </a:pPr>
              <a:r>
                <a:rPr kumimoji="0" lang="en-US" altLang="ko-KR" sz="1200" b="0">
                  <a:solidFill>
                    <a:srgbClr val="000000"/>
                  </a:solidFill>
                  <a:latin typeface="Arial" pitchFamily="34" charset="0"/>
                </a:rPr>
                <a:t>            </a:t>
              </a:r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1875" y="837"/>
              <a:ext cx="2453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900" b="1" kern="1200">
                  <a:solidFill>
                    <a:srgbClr val="111111"/>
                  </a:solidFill>
                  <a:latin typeface="Tahoma" pitchFamily="34" charset="0"/>
                  <a:ea typeface="돋움" pitchFamily="50" charset="-127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ko-KR" altLang="en-US" sz="1400" dirty="0" smtClean="0">
                  <a:solidFill>
                    <a:srgbClr val="EB6001"/>
                  </a:solidFill>
                  <a:latin typeface="맑은 고딕" pitchFamily="50" charset="-127"/>
                  <a:ea typeface="맑은 고딕" pitchFamily="50" charset="-127"/>
                </a:rPr>
                <a:t>지시 기호 작성 기준 </a:t>
              </a:r>
              <a:r>
                <a:rPr lang="en-US" altLang="ko-KR" sz="1400" dirty="0" smtClean="0">
                  <a:solidFill>
                    <a:srgbClr val="EB6001"/>
                  </a:solidFill>
                  <a:latin typeface="맑은 고딕" pitchFamily="50" charset="-127"/>
                  <a:ea typeface="맑은 고딕" pitchFamily="50" charset="-127"/>
                </a:rPr>
                <a:t>Description</a:t>
              </a:r>
              <a:endParaRPr lang="en-US" altLang="ko-KR" sz="1400" dirty="0">
                <a:solidFill>
                  <a:srgbClr val="EB600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1136675" y="1866889"/>
            <a:ext cx="6462713" cy="2169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Define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은 어떠한 항목이나 특정 영역 등에 대한 정의를 내릴 때 쓴다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ex.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검색 부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목록 부 등 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1123975" y="2235189"/>
            <a:ext cx="7019925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Interaction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와의 연관 관계 규명 및 상호 연계되는 부분에 대해 규정을 해줄 때 쓴다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Ex.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특정 내용을 클릭했을 때 링크 화면에 대한 정의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214282" y="1886995"/>
          <a:ext cx="3405189" cy="1920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5818"/>
                <a:gridCol w="749037"/>
                <a:gridCol w="935167"/>
                <a:gridCol w="935167"/>
              </a:tblGrid>
              <a:tr h="1709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번호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16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09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배포일자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700" b="0" dirty="0" smtClean="0"/>
                        <a:t>2012</a:t>
                      </a:r>
                      <a:r>
                        <a:rPr lang="ko-KR" altLang="en-US" sz="700" b="0" dirty="0" smtClean="0"/>
                        <a:t>년 </a:t>
                      </a:r>
                      <a:r>
                        <a:rPr lang="en-US" altLang="ko-KR" sz="700" b="0" dirty="0" smtClean="0"/>
                        <a:t>07</a:t>
                      </a:r>
                      <a:r>
                        <a:rPr lang="ko-KR" altLang="en-US" sz="700" b="0" dirty="0" smtClean="0"/>
                        <a:t>월 </a:t>
                      </a:r>
                      <a:r>
                        <a:rPr lang="en-US" altLang="ko-KR" sz="700" b="0" dirty="0" smtClean="0"/>
                        <a:t>18</a:t>
                      </a:r>
                      <a:r>
                        <a:rPr lang="ko-KR" altLang="en-US" sz="700" b="0" dirty="0" smtClean="0"/>
                        <a:t>일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09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헤드라인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 smtClean="0"/>
                        <a:t>새누리당</a:t>
                      </a:r>
                      <a:r>
                        <a:rPr lang="ko-KR" altLang="en-US" sz="700" dirty="0" smtClean="0"/>
                        <a:t> 주요당직자회의 보고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86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내용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1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발송대상그룹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/>
                        <a:t>방송사</a:t>
                      </a:r>
                      <a:r>
                        <a:rPr lang="en-US" altLang="ko-KR" sz="700" b="0" dirty="0" smtClean="0"/>
                        <a:t>(</a:t>
                      </a:r>
                      <a:r>
                        <a:rPr lang="ko-KR" altLang="en-US" sz="700" b="0" dirty="0" err="1" smtClean="0"/>
                        <a:t>지상파</a:t>
                      </a:r>
                      <a:r>
                        <a:rPr lang="en-US" altLang="ko-KR" sz="700" b="0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sz="700" b="0" dirty="0" smtClean="0"/>
                        <a:t>방송사</a:t>
                      </a:r>
                      <a:r>
                        <a:rPr lang="en-US" altLang="ko-KR" sz="700" b="0" dirty="0" smtClean="0"/>
                        <a:t>(</a:t>
                      </a:r>
                      <a:r>
                        <a:rPr lang="ko-KR" altLang="en-US" sz="700" b="0" dirty="0" smtClean="0"/>
                        <a:t>케이블</a:t>
                      </a:r>
                      <a:r>
                        <a:rPr lang="en-US" altLang="ko-KR" sz="700" b="0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sz="700" b="0" dirty="0" smtClean="0"/>
                        <a:t>그룹</a:t>
                      </a:r>
                      <a:r>
                        <a:rPr lang="en-US" altLang="ko-KR" sz="700" b="0" dirty="0" smtClean="0"/>
                        <a:t>B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1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발송대상개별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/>
                        <a:t>기자</a:t>
                      </a:r>
                      <a:r>
                        <a:rPr lang="en-US" altLang="ko-KR" sz="700" b="0" dirty="0" smtClean="0"/>
                        <a:t>A</a:t>
                      </a:r>
                    </a:p>
                    <a:p>
                      <a:pPr latinLnBrk="1"/>
                      <a:r>
                        <a:rPr lang="ko-KR" altLang="en-US" sz="700" b="0" dirty="0" smtClean="0"/>
                        <a:t>기자</a:t>
                      </a:r>
                      <a:r>
                        <a:rPr lang="en-US" altLang="ko-KR" sz="700" b="0" dirty="0" smtClean="0"/>
                        <a:t>D</a:t>
                      </a:r>
                    </a:p>
                    <a:p>
                      <a:pPr latinLnBrk="1"/>
                      <a:r>
                        <a:rPr lang="ko-KR" altLang="en-US" sz="700" b="0" dirty="0" smtClean="0"/>
                        <a:t>기자</a:t>
                      </a:r>
                      <a:r>
                        <a:rPr lang="en-US" altLang="ko-KR" sz="700" b="0" dirty="0" smtClean="0"/>
                        <a:t>F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30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작성자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직원</a:t>
                      </a:r>
                      <a:r>
                        <a:rPr lang="en-US" altLang="ko-KR" sz="700" b="0" dirty="0" smtClean="0"/>
                        <a:t>A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작성일자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/>
                        <a:t>2012.07.18 14:23:35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09115"/>
              </p:ext>
            </p:extLst>
          </p:nvPr>
        </p:nvGraphicFramePr>
        <p:xfrm>
          <a:off x="6800849" y="1157281"/>
          <a:ext cx="2287624" cy="496272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언론보도자료 </a:t>
                      </a:r>
                      <a:r>
                        <a:rPr lang="en-US" altLang="ko-KR" sz="800" dirty="0" smtClean="0"/>
                        <a:t>– List </a:t>
                      </a:r>
                      <a:r>
                        <a:rPr lang="ko-KR" altLang="en-US" sz="800" dirty="0" smtClean="0"/>
                        <a:t>에서 발송 누르면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이 페이지로 넘어옴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발송대상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그룹</a:t>
                      </a:r>
                      <a:r>
                        <a:rPr lang="en-US" altLang="ko-KR" sz="800" dirty="0" smtClean="0"/>
                        <a:t>) : </a:t>
                      </a:r>
                      <a:r>
                        <a:rPr lang="ko-KR" altLang="en-US" sz="800" dirty="0" smtClean="0"/>
                        <a:t>그룹 리스트 가나다순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발송대상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개별</a:t>
                      </a:r>
                      <a:r>
                        <a:rPr lang="en-US" altLang="ko-KR" sz="800" dirty="0" smtClean="0"/>
                        <a:t>) : </a:t>
                      </a:r>
                      <a:r>
                        <a:rPr lang="ko-KR" altLang="en-US" sz="800" dirty="0" smtClean="0"/>
                        <a:t>그룹 구성원 가나다순</a:t>
                      </a:r>
                      <a:endParaRPr lang="en-US" altLang="ko-KR" sz="8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리스트 </a:t>
                      </a:r>
                      <a:r>
                        <a:rPr lang="en-US" altLang="ko-KR" sz="800" dirty="0" smtClean="0"/>
                        <a:t>– </a:t>
                      </a:r>
                      <a:r>
                        <a:rPr lang="ko-KR" altLang="en-US" sz="800" dirty="0" smtClean="0"/>
                        <a:t>이름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소속</a:t>
                      </a:r>
                      <a:r>
                        <a:rPr lang="en-US" altLang="ko-KR" sz="800" dirty="0" smtClean="0"/>
                        <a:t>)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발송완료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800" dirty="0" smtClean="0"/>
                        <a:t>1. </a:t>
                      </a:r>
                      <a:r>
                        <a:rPr lang="ko-KR" altLang="en-US" sz="800" dirty="0" smtClean="0"/>
                        <a:t>발송 시 대형포털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Daum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en-US" altLang="ko-KR" sz="800" dirty="0" err="1" smtClean="0"/>
                        <a:t>Naver</a:t>
                      </a:r>
                      <a:r>
                        <a:rPr lang="en-US" altLang="ko-KR" sz="800" dirty="0" smtClean="0"/>
                        <a:t>) SMTP </a:t>
                      </a:r>
                      <a:r>
                        <a:rPr lang="ko-KR" altLang="en-US" sz="800" dirty="0" smtClean="0"/>
                        <a:t>연동 발송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650" dirty="0" smtClean="0"/>
                        <a:t>(SPAM </a:t>
                      </a:r>
                      <a:r>
                        <a:rPr lang="ko-KR" altLang="en-US" sz="650" dirty="0" smtClean="0"/>
                        <a:t>간주 되는 것 해결책이 있으면 그 방법으로</a:t>
                      </a:r>
                      <a:r>
                        <a:rPr lang="en-US" altLang="ko-KR" sz="650" dirty="0" smtClean="0"/>
                        <a:t>)</a:t>
                      </a:r>
                    </a:p>
                    <a:p>
                      <a:r>
                        <a:rPr lang="en-US" altLang="ko-KR" sz="800" dirty="0" smtClean="0"/>
                        <a:t>2. </a:t>
                      </a:r>
                      <a:r>
                        <a:rPr lang="ko-KR" altLang="en-US" sz="800" dirty="0" smtClean="0"/>
                        <a:t>발송 </a:t>
                      </a:r>
                      <a:r>
                        <a:rPr lang="en-US" altLang="ko-KR" sz="800" dirty="0" smtClean="0"/>
                        <a:t>Feedback </a:t>
                      </a:r>
                      <a:r>
                        <a:rPr lang="ko-KR" altLang="en-US" sz="800" dirty="0" smtClean="0"/>
                        <a:t>내용이 필요함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발송 </a:t>
                      </a:r>
                      <a:r>
                        <a:rPr lang="ko-KR" altLang="en-US" sz="800" dirty="0" err="1" smtClean="0"/>
                        <a:t>리스트별</a:t>
                      </a:r>
                      <a:r>
                        <a:rPr lang="ko-KR" altLang="en-US" sz="800" dirty="0" smtClean="0"/>
                        <a:t> 성공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실패 수준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650" dirty="0" smtClean="0"/>
                        <a:t>(</a:t>
                      </a:r>
                      <a:r>
                        <a:rPr lang="ko-KR" altLang="en-US" sz="650" dirty="0" smtClean="0"/>
                        <a:t>실패 사유 표기가 가능하면 더 좋음</a:t>
                      </a:r>
                      <a:r>
                        <a:rPr lang="en-US" altLang="ko-KR" sz="650" dirty="0" smtClean="0"/>
                        <a:t>)</a:t>
                      </a:r>
                      <a:endParaRPr kumimoji="1" lang="ko-KR" altLang="en-US" sz="6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발송관리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" name="그룹 51"/>
          <p:cNvGrpSpPr/>
          <p:nvPr/>
        </p:nvGrpSpPr>
        <p:grpSpPr>
          <a:xfrm>
            <a:off x="306356" y="4130148"/>
            <a:ext cx="2416701" cy="2067181"/>
            <a:chOff x="5861139" y="3717032"/>
            <a:chExt cx="3168352" cy="2710123"/>
          </a:xfrm>
        </p:grpSpPr>
        <p:sp>
          <p:nvSpPr>
            <p:cNvPr id="53" name="직사각형 52"/>
            <p:cNvSpPr/>
            <p:nvPr/>
          </p:nvSpPr>
          <p:spPr>
            <a:xfrm>
              <a:off x="5861139" y="3978883"/>
              <a:ext cx="3168352" cy="2448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70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933146" y="4070530"/>
              <a:ext cx="1170142" cy="1832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기자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A(YTN)</a:t>
              </a: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기자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B(</a:t>
              </a:r>
              <a:r>
                <a:rPr lang="ko-KR" altLang="en-US" sz="700" dirty="0" err="1" smtClean="0">
                  <a:solidFill>
                    <a:schemeClr val="tx1"/>
                  </a:solidFill>
                </a:rPr>
                <a:t>동아일보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기자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C(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조선일보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기자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D(</a:t>
              </a:r>
              <a:r>
                <a:rPr lang="ko-KR" altLang="en-US" sz="700" dirty="0" err="1" smtClean="0">
                  <a:solidFill>
                    <a:schemeClr val="tx1"/>
                  </a:solidFill>
                </a:rPr>
                <a:t>한겨레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기자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E(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언론사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A)</a:t>
              </a:r>
            </a:p>
            <a:p>
              <a:r>
                <a:rPr lang="en-US" altLang="ko-KR" sz="700" dirty="0" smtClean="0">
                  <a:solidFill>
                    <a:schemeClr val="tx1"/>
                  </a:solidFill>
                </a:rPr>
                <a:t>.</a:t>
              </a:r>
            </a:p>
            <a:p>
              <a:r>
                <a:rPr lang="en-US" altLang="ko-KR" sz="700" dirty="0" smtClean="0">
                  <a:solidFill>
                    <a:schemeClr val="tx1"/>
                  </a:solidFill>
                </a:rPr>
                <a:t>.</a:t>
              </a:r>
            </a:p>
            <a:p>
              <a:r>
                <a:rPr lang="en-US" altLang="ko-KR" sz="700" dirty="0" smtClean="0">
                  <a:solidFill>
                    <a:schemeClr val="tx1"/>
                  </a:solidFill>
                </a:rPr>
                <a:t>.</a:t>
              </a:r>
            </a:p>
            <a:p>
              <a:endParaRPr lang="ko-KR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7787340" y="4074336"/>
              <a:ext cx="1170142" cy="1832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기자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A(YTN)</a:t>
              </a: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기자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D(</a:t>
              </a:r>
              <a:r>
                <a:rPr lang="ko-KR" altLang="en-US" sz="700" dirty="0" err="1" smtClean="0">
                  <a:solidFill>
                    <a:schemeClr val="tx1"/>
                  </a:solidFill>
                </a:rPr>
                <a:t>한겨레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기자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F(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언론사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B)</a:t>
              </a:r>
              <a:endParaRPr lang="en-US" altLang="ko-KR" sz="7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7218735" y="4896701"/>
              <a:ext cx="458233" cy="16230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dirty="0" smtClean="0"/>
                <a:t>&gt;&gt;</a:t>
              </a:r>
              <a:endParaRPr lang="ko-KR" altLang="en-US" sz="700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232682" y="6120837"/>
              <a:ext cx="458233" cy="16230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600" dirty="0" smtClean="0"/>
                <a:t>추가</a:t>
              </a:r>
              <a:endParaRPr lang="ko-KR" altLang="en-US" sz="600" dirty="0"/>
            </a:p>
          </p:txBody>
        </p:sp>
        <p:sp>
          <p:nvSpPr>
            <p:cNvPr id="58" name="TextBox 42"/>
            <p:cNvSpPr txBox="1"/>
            <p:nvPr/>
          </p:nvSpPr>
          <p:spPr>
            <a:xfrm>
              <a:off x="5868144" y="3717032"/>
              <a:ext cx="1364538" cy="262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 smtClean="0"/>
                <a:t>발송대상</a:t>
              </a:r>
              <a:r>
                <a:rPr lang="en-US" altLang="ko-KR" sz="700" dirty="0" smtClean="0"/>
                <a:t>(</a:t>
              </a:r>
              <a:r>
                <a:rPr lang="ko-KR" altLang="en-US" sz="700" dirty="0" smtClean="0"/>
                <a:t>개별</a:t>
              </a:r>
              <a:r>
                <a:rPr lang="en-US" altLang="ko-KR" sz="700" dirty="0" smtClean="0"/>
                <a:t>)</a:t>
              </a:r>
              <a:r>
                <a:rPr lang="ko-KR" altLang="en-US" sz="700" dirty="0" smtClean="0"/>
                <a:t> 선택</a:t>
              </a:r>
              <a:endParaRPr lang="en-US" altLang="ko-KR" sz="700" dirty="0" smtClean="0"/>
            </a:p>
          </p:txBody>
        </p:sp>
      </p:grpSp>
      <p:grpSp>
        <p:nvGrpSpPr>
          <p:cNvPr id="11" name="그룹 58"/>
          <p:cNvGrpSpPr/>
          <p:nvPr/>
        </p:nvGrpSpPr>
        <p:grpSpPr>
          <a:xfrm>
            <a:off x="4286248" y="2643182"/>
            <a:ext cx="2298556" cy="1966123"/>
            <a:chOff x="5861139" y="3717032"/>
            <a:chExt cx="3168352" cy="2710123"/>
          </a:xfrm>
        </p:grpSpPr>
        <p:sp>
          <p:nvSpPr>
            <p:cNvPr id="60" name="직사각형 59"/>
            <p:cNvSpPr/>
            <p:nvPr/>
          </p:nvSpPr>
          <p:spPr>
            <a:xfrm>
              <a:off x="5861139" y="3978883"/>
              <a:ext cx="3168352" cy="2448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70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933146" y="4070530"/>
              <a:ext cx="1170142" cy="1832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>
                  <a:solidFill>
                    <a:schemeClr val="tx1"/>
                  </a:solidFill>
                </a:rPr>
                <a:t>주요일간지</a:t>
              </a:r>
            </a:p>
            <a:p>
              <a:r>
                <a:rPr lang="ko-KR" altLang="en-US" sz="700" dirty="0">
                  <a:solidFill>
                    <a:schemeClr val="tx1"/>
                  </a:solidFill>
                </a:rPr>
                <a:t>방송사</a:t>
              </a:r>
              <a:r>
                <a:rPr lang="en-US" altLang="ko-KR" sz="700" dirty="0">
                  <a:solidFill>
                    <a:schemeClr val="tx1"/>
                  </a:solidFill>
                </a:rPr>
                <a:t>(</a:t>
              </a:r>
              <a:r>
                <a:rPr lang="ko-KR" altLang="en-US" sz="700" dirty="0" err="1">
                  <a:solidFill>
                    <a:schemeClr val="tx1"/>
                  </a:solidFill>
                </a:rPr>
                <a:t>지상파</a:t>
              </a:r>
              <a:r>
                <a:rPr lang="en-US" altLang="ko-KR" sz="700" dirty="0">
                  <a:solidFill>
                    <a:schemeClr val="tx1"/>
                  </a:solidFill>
                </a:rPr>
                <a:t>)</a:t>
              </a:r>
            </a:p>
            <a:p>
              <a:r>
                <a:rPr lang="ko-KR" altLang="en-US" sz="700" dirty="0">
                  <a:solidFill>
                    <a:schemeClr val="tx1"/>
                  </a:solidFill>
                </a:rPr>
                <a:t>방송사</a:t>
              </a:r>
              <a:r>
                <a:rPr lang="en-US" altLang="ko-KR" sz="700" dirty="0">
                  <a:solidFill>
                    <a:schemeClr val="tx1"/>
                  </a:solidFill>
                </a:rPr>
                <a:t>(</a:t>
              </a:r>
              <a:r>
                <a:rPr lang="ko-KR" altLang="en-US" sz="700" dirty="0">
                  <a:solidFill>
                    <a:schemeClr val="tx1"/>
                  </a:solidFill>
                </a:rPr>
                <a:t>케이블</a:t>
              </a:r>
              <a:r>
                <a:rPr lang="en-US" altLang="ko-KR" sz="700" dirty="0">
                  <a:solidFill>
                    <a:schemeClr val="tx1"/>
                  </a:solidFill>
                </a:rPr>
                <a:t>)</a:t>
              </a:r>
            </a:p>
            <a:p>
              <a:r>
                <a:rPr lang="ko-KR" altLang="en-US" sz="700" dirty="0">
                  <a:solidFill>
                    <a:schemeClr val="tx1"/>
                  </a:solidFill>
                </a:rPr>
                <a:t>그룹</a:t>
              </a:r>
              <a:r>
                <a:rPr lang="en-US" altLang="ko-KR" sz="700" dirty="0">
                  <a:solidFill>
                    <a:schemeClr val="tx1"/>
                  </a:solidFill>
                </a:rPr>
                <a:t>B</a:t>
              </a:r>
            </a:p>
            <a:p>
              <a:r>
                <a:rPr lang="ko-KR" altLang="en-US" sz="700" dirty="0">
                  <a:solidFill>
                    <a:schemeClr val="tx1"/>
                  </a:solidFill>
                </a:rPr>
                <a:t>그룹</a:t>
              </a:r>
              <a:r>
                <a:rPr lang="en-US" altLang="ko-KR" sz="700" dirty="0">
                  <a:solidFill>
                    <a:schemeClr val="tx1"/>
                  </a:solidFill>
                </a:rPr>
                <a:t>A</a:t>
              </a:r>
              <a:endParaRPr lang="ko-KR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7787340" y="4074336"/>
              <a:ext cx="1170142" cy="1832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방송사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700" dirty="0" err="1" smtClean="0">
                  <a:solidFill>
                    <a:schemeClr val="tx1"/>
                  </a:solidFill>
                </a:rPr>
                <a:t>지상파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)</a:t>
              </a:r>
              <a:endParaRPr lang="en-US" altLang="ko-KR" sz="700" dirty="0">
                <a:solidFill>
                  <a:schemeClr val="tx1"/>
                </a:solidFill>
              </a:endParaRP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방송사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700" dirty="0" smtClean="0">
                  <a:solidFill>
                    <a:schemeClr val="tx1"/>
                  </a:solidFill>
                </a:rPr>
                <a:t>케이블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)</a:t>
              </a:r>
              <a:endParaRPr lang="en-US" altLang="ko-KR" sz="700" dirty="0">
                <a:solidFill>
                  <a:schemeClr val="tx1"/>
                </a:solidFill>
              </a:endParaRP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그룹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B</a:t>
              </a:r>
              <a:endParaRPr lang="en-US" altLang="ko-KR" sz="7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7218735" y="4896701"/>
              <a:ext cx="458233" cy="16230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dirty="0" smtClean="0"/>
                <a:t>&gt;&gt;</a:t>
              </a:r>
              <a:endParaRPr lang="ko-KR" altLang="en-US" sz="700" dirty="0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7232682" y="6120837"/>
              <a:ext cx="458233" cy="16230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500" dirty="0" smtClean="0"/>
                <a:t>추가</a:t>
              </a:r>
              <a:endParaRPr lang="ko-KR" altLang="en-US" sz="500" dirty="0"/>
            </a:p>
          </p:txBody>
        </p:sp>
        <p:sp>
          <p:nvSpPr>
            <p:cNvPr id="65" name="TextBox 58"/>
            <p:cNvSpPr txBox="1"/>
            <p:nvPr/>
          </p:nvSpPr>
          <p:spPr>
            <a:xfrm>
              <a:off x="5868144" y="3717032"/>
              <a:ext cx="1364537" cy="275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 smtClean="0"/>
                <a:t>발송대상</a:t>
              </a:r>
              <a:r>
                <a:rPr lang="en-US" altLang="ko-KR" sz="700" dirty="0" smtClean="0"/>
                <a:t>(</a:t>
              </a:r>
              <a:r>
                <a:rPr lang="ko-KR" altLang="en-US" sz="700" dirty="0" smtClean="0"/>
                <a:t>그룹</a:t>
              </a:r>
              <a:r>
                <a:rPr lang="en-US" altLang="ko-KR" sz="700" dirty="0" smtClean="0"/>
                <a:t>)</a:t>
              </a:r>
              <a:r>
                <a:rPr lang="ko-KR" altLang="en-US" sz="700" dirty="0" smtClean="0"/>
                <a:t> 선택</a:t>
              </a:r>
              <a:endParaRPr lang="en-US" altLang="ko-KR" sz="700" dirty="0" smtClean="0"/>
            </a:p>
          </p:txBody>
        </p:sp>
      </p:grpSp>
      <p:cxnSp>
        <p:nvCxnSpPr>
          <p:cNvPr id="66" name="구부러진 연결선 65"/>
          <p:cNvCxnSpPr/>
          <p:nvPr/>
        </p:nvCxnSpPr>
        <p:spPr>
          <a:xfrm>
            <a:off x="741236" y="2934154"/>
            <a:ext cx="3473574" cy="1376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381625" y="3286707"/>
            <a:ext cx="458233" cy="1623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추</a:t>
            </a:r>
            <a:r>
              <a:rPr lang="ko-KR" altLang="en-US" sz="900" dirty="0"/>
              <a:t>가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304770" y="3252786"/>
            <a:ext cx="575308" cy="2380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72100" y="2891417"/>
            <a:ext cx="458233" cy="1623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추</a:t>
            </a:r>
            <a:r>
              <a:rPr lang="ko-KR" altLang="en-US" sz="900" dirty="0"/>
              <a:t>가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295245" y="2857496"/>
            <a:ext cx="575308" cy="2380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94" name="직선 화살표 연결선 193"/>
          <p:cNvCxnSpPr>
            <a:stCxn id="35" idx="2"/>
          </p:cNvCxnSpPr>
          <p:nvPr/>
        </p:nvCxnSpPr>
        <p:spPr>
          <a:xfrm flipH="1">
            <a:off x="571472" y="3490829"/>
            <a:ext cx="20952" cy="652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5" name="직사각형 194"/>
          <p:cNvSpPr/>
          <p:nvPr/>
        </p:nvSpPr>
        <p:spPr>
          <a:xfrm>
            <a:off x="1444495" y="3890590"/>
            <a:ext cx="912927" cy="1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08267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ko-KR" altLang="en-US" sz="6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발송관리 발송완료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발송관리 발송완료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발송관리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143" y="1988840"/>
            <a:ext cx="381642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발송 시 대형포털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Daum</a:t>
            </a:r>
            <a:r>
              <a:rPr lang="en-US" altLang="ko-KR" sz="1000" dirty="0" smtClean="0"/>
              <a:t>/</a:t>
            </a:r>
            <a:r>
              <a:rPr lang="en-US" altLang="ko-KR" sz="1000" dirty="0" err="1" smtClean="0"/>
              <a:t>Naver</a:t>
            </a:r>
            <a:r>
              <a:rPr lang="en-US" altLang="ko-KR" sz="1000" dirty="0" smtClean="0"/>
              <a:t>) SMTP </a:t>
            </a:r>
            <a:r>
              <a:rPr lang="ko-KR" altLang="en-US" sz="1000" dirty="0" smtClean="0"/>
              <a:t>연동 발송</a:t>
            </a:r>
            <a:endParaRPr lang="en-US" altLang="ko-KR" sz="1000" dirty="0" smtClean="0"/>
          </a:p>
          <a:p>
            <a:r>
              <a:rPr lang="en-US" altLang="ko-KR" sz="1000" dirty="0" smtClean="0"/>
              <a:t>(SPAM </a:t>
            </a:r>
            <a:r>
              <a:rPr lang="ko-KR" altLang="en-US" sz="1000" dirty="0" smtClean="0"/>
              <a:t>간주 되는 것 해결책이 있으면 그 방법으로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 smtClean="0"/>
              <a:t>2. </a:t>
            </a:r>
            <a:r>
              <a:rPr lang="ko-KR" altLang="en-US" sz="1000" dirty="0" smtClean="0"/>
              <a:t>발송 </a:t>
            </a:r>
            <a:r>
              <a:rPr lang="en-US" altLang="ko-KR" sz="1000" dirty="0" smtClean="0"/>
              <a:t>Feedback </a:t>
            </a:r>
            <a:r>
              <a:rPr lang="ko-KR" altLang="en-US" sz="1000" dirty="0" smtClean="0"/>
              <a:t>내용이 필요함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발송 </a:t>
            </a:r>
            <a:r>
              <a:rPr lang="ko-KR" altLang="en-US" sz="1000" dirty="0" err="1" smtClean="0"/>
              <a:t>리스트별</a:t>
            </a:r>
            <a:r>
              <a:rPr lang="ko-KR" altLang="en-US" sz="1000" dirty="0" smtClean="0"/>
              <a:t> 성공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실패 수준</a:t>
            </a:r>
            <a:endParaRPr lang="en-US" altLang="ko-KR" sz="1000" dirty="0" smtClean="0"/>
          </a:p>
          <a:p>
            <a:r>
              <a:rPr lang="en-US" altLang="ko-KR" sz="1000" dirty="0" smtClean="0"/>
              <a:t>(</a:t>
            </a:r>
            <a:r>
              <a:rPr lang="ko-KR" altLang="en-US" sz="1000" dirty="0" smtClean="0"/>
              <a:t>실패 사유 표기가 가능하면 더 좋음</a:t>
            </a:r>
            <a:r>
              <a:rPr lang="en-US" altLang="ko-KR" sz="1000" dirty="0" smtClean="0"/>
              <a:t>)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3107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93188"/>
              </p:ext>
            </p:extLst>
          </p:nvPr>
        </p:nvGraphicFramePr>
        <p:xfrm>
          <a:off x="6800849" y="1157281"/>
          <a:ext cx="2287624" cy="458426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발송완료 대상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리스트 클릭하면 발송대상이 아래로 </a:t>
                      </a:r>
                      <a:r>
                        <a:rPr lang="en-US" altLang="ko-KR" sz="800" dirty="0" smtClean="0"/>
                        <a:t>Slide </a:t>
                      </a:r>
                      <a:r>
                        <a:rPr lang="ko-KR" altLang="en-US" sz="800" dirty="0" err="1" smtClean="0"/>
                        <a:t>되서</a:t>
                      </a:r>
                      <a:r>
                        <a:rPr lang="ko-KR" altLang="en-US" sz="800" dirty="0" smtClean="0"/>
                        <a:t> 나옴 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700" dirty="0" smtClean="0"/>
                        <a:t>(</a:t>
                      </a:r>
                      <a:r>
                        <a:rPr lang="en-US" altLang="ko-KR" sz="700" dirty="0" err="1" smtClean="0"/>
                        <a:t>JoinKFA</a:t>
                      </a:r>
                      <a:r>
                        <a:rPr lang="en-US" altLang="ko-KR" sz="700" dirty="0" smtClean="0"/>
                        <a:t> </a:t>
                      </a:r>
                      <a:r>
                        <a:rPr lang="ko-KR" altLang="en-US" sz="700" dirty="0" smtClean="0"/>
                        <a:t>지도자 강습회 상세내역 표기 방식</a:t>
                      </a:r>
                      <a:r>
                        <a:rPr lang="en-US" altLang="ko-KR" sz="700" dirty="0" smtClean="0"/>
                        <a:t>)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발송내역 </a:t>
                      </a:r>
                      <a:r>
                        <a:rPr lang="en-US" altLang="ko-KR" sz="800" dirty="0" smtClean="0"/>
                        <a:t>Feedback </a:t>
                      </a:r>
                      <a:r>
                        <a:rPr lang="ko-KR" altLang="en-US" sz="800" dirty="0" smtClean="0"/>
                        <a:t>이 가능하면 성공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실패 </a:t>
                      </a:r>
                      <a:r>
                        <a:rPr lang="en-US" altLang="ko-KR" sz="800" dirty="0" smtClean="0"/>
                        <a:t>Count </a:t>
                      </a:r>
                      <a:r>
                        <a:rPr lang="ko-KR" altLang="en-US" sz="800" dirty="0" smtClean="0"/>
                        <a:t>함께 표기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700" dirty="0" smtClean="0"/>
                        <a:t>Ex) </a:t>
                      </a:r>
                      <a:r>
                        <a:rPr lang="ko-KR" altLang="en-US" sz="700" dirty="0" smtClean="0"/>
                        <a:t>방송사</a:t>
                      </a:r>
                      <a:r>
                        <a:rPr lang="en-US" altLang="ko-KR" sz="700" dirty="0" smtClean="0"/>
                        <a:t>(</a:t>
                      </a:r>
                      <a:r>
                        <a:rPr lang="ko-KR" altLang="en-US" sz="700" dirty="0" err="1" smtClean="0"/>
                        <a:t>지상파</a:t>
                      </a:r>
                      <a:r>
                        <a:rPr lang="en-US" altLang="ko-KR" sz="700" dirty="0" smtClean="0"/>
                        <a:t>) [</a:t>
                      </a:r>
                      <a:r>
                        <a:rPr lang="ko-KR" altLang="en-US" sz="700" dirty="0" smtClean="0"/>
                        <a:t>성공</a:t>
                      </a:r>
                      <a:r>
                        <a:rPr lang="en-US" altLang="ko-KR" sz="700" dirty="0" smtClean="0"/>
                        <a:t>35/</a:t>
                      </a:r>
                      <a:r>
                        <a:rPr lang="ko-KR" altLang="en-US" sz="700" dirty="0" smtClean="0"/>
                        <a:t>실패</a:t>
                      </a:r>
                      <a:r>
                        <a:rPr lang="en-US" altLang="ko-KR" sz="700" dirty="0" smtClean="0"/>
                        <a:t>1]</a:t>
                      </a:r>
                      <a:endParaRPr lang="en-US" altLang="ko-KR" sz="700" dirty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발송내역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발송내역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언론보도자료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발송내역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285720" y="2350768"/>
          <a:ext cx="5927725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1330"/>
                <a:gridCol w="1459230"/>
                <a:gridCol w="1967230"/>
                <a:gridCol w="608330"/>
                <a:gridCol w="1411605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번호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배포일자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헤드라인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발송자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발송일자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5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</a:t>
                      </a:r>
                      <a:r>
                        <a:rPr lang="ko-KR" altLang="en-US" sz="700" dirty="0" smtClean="0"/>
                        <a:t>년 </a:t>
                      </a:r>
                      <a:r>
                        <a:rPr lang="en-US" altLang="ko-KR" sz="700" dirty="0" smtClean="0"/>
                        <a:t>07</a:t>
                      </a:r>
                      <a:r>
                        <a:rPr lang="ko-KR" altLang="en-US" sz="700" dirty="0" smtClean="0"/>
                        <a:t>월 </a:t>
                      </a:r>
                      <a:r>
                        <a:rPr lang="en-US" altLang="ko-KR" sz="700" dirty="0" smtClean="0"/>
                        <a:t>18</a:t>
                      </a:r>
                      <a:r>
                        <a:rPr lang="ko-KR" altLang="en-US" sz="700" dirty="0" smtClean="0"/>
                        <a:t>일</a:t>
                      </a:r>
                      <a:r>
                        <a:rPr lang="en-US" altLang="ko-KR" sz="700" dirty="0" smtClean="0"/>
                        <a:t>(</a:t>
                      </a:r>
                      <a:r>
                        <a:rPr lang="ko-KR" altLang="en-US" sz="700" dirty="0" smtClean="0"/>
                        <a:t>수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 smtClean="0"/>
                        <a:t>새누리당</a:t>
                      </a:r>
                      <a:r>
                        <a:rPr lang="ko-KR" altLang="en-US" sz="700" dirty="0" smtClean="0"/>
                        <a:t> 주요당직자회의 보고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2012-07-18 14:10:05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285720" y="2922272"/>
          <a:ext cx="5904656" cy="304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5330"/>
                <a:gridCol w="5169326"/>
              </a:tblGrid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발송완료</a:t>
                      </a:r>
                      <a:endParaRPr lang="en-US" altLang="ko-KR" sz="700" dirty="0" smtClean="0"/>
                    </a:p>
                    <a:p>
                      <a:pPr algn="ctr" latinLnBrk="1"/>
                      <a:r>
                        <a:rPr lang="ko-KR" altLang="en-US" sz="700" dirty="0" smtClean="0"/>
                        <a:t>대상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방송사</a:t>
                      </a:r>
                      <a:r>
                        <a:rPr lang="en-US" altLang="ko-KR" sz="700" dirty="0" smtClean="0"/>
                        <a:t>(</a:t>
                      </a:r>
                      <a:r>
                        <a:rPr lang="ko-KR" altLang="en-US" sz="700" dirty="0" err="1" smtClean="0"/>
                        <a:t>지상파</a:t>
                      </a:r>
                      <a:r>
                        <a:rPr lang="en-US" altLang="ko-KR" sz="700" dirty="0" smtClean="0"/>
                        <a:t>), </a:t>
                      </a:r>
                      <a:r>
                        <a:rPr lang="ko-KR" altLang="en-US" sz="700" dirty="0" smtClean="0"/>
                        <a:t>방송사</a:t>
                      </a:r>
                      <a:r>
                        <a:rPr lang="en-US" altLang="ko-KR" sz="700" dirty="0" smtClean="0"/>
                        <a:t>(</a:t>
                      </a:r>
                      <a:r>
                        <a:rPr lang="ko-KR" altLang="en-US" sz="700" dirty="0" smtClean="0"/>
                        <a:t>케이블</a:t>
                      </a:r>
                      <a:r>
                        <a:rPr lang="en-US" altLang="ko-KR" sz="700" dirty="0" smtClean="0"/>
                        <a:t>), </a:t>
                      </a:r>
                      <a:r>
                        <a:rPr lang="ko-KR" altLang="en-US" sz="700" dirty="0" smtClean="0"/>
                        <a:t>주요일간지</a:t>
                      </a:r>
                      <a:endParaRPr lang="en-US" altLang="ko-KR" sz="700" dirty="0" smtClean="0"/>
                    </a:p>
                    <a:p>
                      <a:pPr algn="l" latinLnBrk="1"/>
                      <a:r>
                        <a:rPr lang="ko-KR" altLang="en-US" sz="700" dirty="0" smtClean="0"/>
                        <a:t>기자</a:t>
                      </a:r>
                      <a:r>
                        <a:rPr lang="en-US" altLang="ko-KR" sz="700" dirty="0" smtClean="0"/>
                        <a:t>A(</a:t>
                      </a:r>
                      <a:r>
                        <a:rPr lang="ko-KR" altLang="en-US" sz="700" dirty="0" smtClean="0"/>
                        <a:t>조선일보</a:t>
                      </a:r>
                      <a:r>
                        <a:rPr lang="en-US" altLang="ko-KR" sz="700" dirty="0" smtClean="0"/>
                        <a:t>), </a:t>
                      </a:r>
                      <a:r>
                        <a:rPr lang="ko-KR" altLang="en-US" sz="700" dirty="0" smtClean="0"/>
                        <a:t>기자</a:t>
                      </a:r>
                      <a:r>
                        <a:rPr lang="en-US" altLang="ko-KR" sz="700" dirty="0" smtClean="0"/>
                        <a:t>B(</a:t>
                      </a:r>
                      <a:r>
                        <a:rPr lang="ko-KR" altLang="en-US" sz="700" dirty="0" err="1" smtClean="0"/>
                        <a:t>동아일보</a:t>
                      </a:r>
                      <a:r>
                        <a:rPr lang="en-US" altLang="ko-KR" sz="700" dirty="0" smtClean="0"/>
                        <a:t>), </a:t>
                      </a:r>
                      <a:r>
                        <a:rPr lang="ko-KR" altLang="en-US" sz="700" dirty="0" smtClean="0"/>
                        <a:t>기자</a:t>
                      </a:r>
                      <a:r>
                        <a:rPr lang="en-US" altLang="ko-KR" sz="700" dirty="0" smtClean="0"/>
                        <a:t>F(</a:t>
                      </a:r>
                      <a:r>
                        <a:rPr lang="ko-KR" altLang="en-US" sz="700" dirty="0" smtClean="0"/>
                        <a:t>언론사</a:t>
                      </a:r>
                      <a:r>
                        <a:rPr lang="en-US" altLang="ko-KR" sz="700" dirty="0" smtClean="0"/>
                        <a:t>D)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/>
        </p:nvGraphicFramePr>
        <p:xfrm>
          <a:off x="285720" y="3565214"/>
          <a:ext cx="5927725" cy="792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1330"/>
                <a:gridCol w="1459230"/>
                <a:gridCol w="1967230"/>
                <a:gridCol w="608330"/>
                <a:gridCol w="1411605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/>
                        <a:t>4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/>
                        <a:t>2012</a:t>
                      </a:r>
                      <a:r>
                        <a:rPr lang="ko-KR" altLang="en-US" sz="700" b="0" dirty="0" smtClean="0"/>
                        <a:t>년 </a:t>
                      </a:r>
                      <a:r>
                        <a:rPr lang="en-US" altLang="ko-KR" sz="700" b="0" dirty="0" smtClean="0"/>
                        <a:t>07</a:t>
                      </a:r>
                      <a:r>
                        <a:rPr lang="ko-KR" altLang="en-US" sz="700" b="0" dirty="0" smtClean="0"/>
                        <a:t>월 </a:t>
                      </a:r>
                      <a:r>
                        <a:rPr lang="en-US" altLang="ko-KR" sz="700" b="0" dirty="0" smtClean="0"/>
                        <a:t>18</a:t>
                      </a:r>
                      <a:r>
                        <a:rPr lang="ko-KR" altLang="en-US" sz="700" b="0" dirty="0" smtClean="0"/>
                        <a:t>일</a:t>
                      </a:r>
                      <a:r>
                        <a:rPr lang="en-US" altLang="ko-KR" sz="700" b="0" dirty="0" smtClean="0"/>
                        <a:t>(</a:t>
                      </a:r>
                      <a:r>
                        <a:rPr lang="ko-KR" altLang="en-US" sz="700" b="0" dirty="0" smtClean="0"/>
                        <a:t>수</a:t>
                      </a:r>
                      <a:r>
                        <a:rPr lang="en-US" altLang="ko-KR" sz="700" b="0" dirty="0" smtClean="0"/>
                        <a:t>)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 smtClean="0"/>
                        <a:t>지역구 행사 결과 보고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직원</a:t>
                      </a:r>
                      <a:r>
                        <a:rPr lang="en-US" altLang="ko-KR" sz="700" b="0" dirty="0" smtClean="0"/>
                        <a:t>B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/>
                        <a:t>2012-07-18 14:10:05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</a:t>
                      </a:r>
                      <a:r>
                        <a:rPr lang="ko-KR" altLang="en-US" sz="700" dirty="0" smtClean="0"/>
                        <a:t>년 </a:t>
                      </a:r>
                      <a:r>
                        <a:rPr lang="en-US" altLang="ko-KR" sz="700" dirty="0" smtClean="0"/>
                        <a:t>07</a:t>
                      </a:r>
                      <a:r>
                        <a:rPr lang="ko-KR" altLang="en-US" sz="700" dirty="0" smtClean="0"/>
                        <a:t>월 </a:t>
                      </a:r>
                      <a:r>
                        <a:rPr lang="en-US" altLang="ko-KR" sz="700" dirty="0" smtClean="0"/>
                        <a:t>18</a:t>
                      </a:r>
                      <a:r>
                        <a:rPr lang="ko-KR" altLang="en-US" sz="700" dirty="0" smtClean="0"/>
                        <a:t>일</a:t>
                      </a:r>
                      <a:r>
                        <a:rPr lang="en-US" altLang="ko-KR" sz="700" dirty="0" smtClean="0"/>
                        <a:t>(</a:t>
                      </a:r>
                      <a:r>
                        <a:rPr lang="ko-KR" altLang="en-US" sz="700" dirty="0" smtClean="0"/>
                        <a:t>수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헤드라인</a:t>
                      </a:r>
                      <a:r>
                        <a:rPr lang="en-US" altLang="ko-KR" sz="700" dirty="0" smtClean="0"/>
                        <a:t>C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2012-07-18 14:10:05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</a:t>
                      </a:r>
                      <a:r>
                        <a:rPr lang="ko-KR" altLang="en-US" sz="700" dirty="0" smtClean="0"/>
                        <a:t>년 </a:t>
                      </a:r>
                      <a:r>
                        <a:rPr lang="en-US" altLang="ko-KR" sz="700" dirty="0" smtClean="0"/>
                        <a:t>07</a:t>
                      </a:r>
                      <a:r>
                        <a:rPr lang="ko-KR" altLang="en-US" sz="700" dirty="0" smtClean="0"/>
                        <a:t>월 </a:t>
                      </a:r>
                      <a:r>
                        <a:rPr lang="en-US" altLang="ko-KR" sz="700" dirty="0" smtClean="0"/>
                        <a:t>18</a:t>
                      </a:r>
                      <a:r>
                        <a:rPr lang="ko-KR" altLang="en-US" sz="700" dirty="0" smtClean="0"/>
                        <a:t>일</a:t>
                      </a:r>
                      <a:r>
                        <a:rPr lang="en-US" altLang="ko-KR" sz="700" dirty="0" smtClean="0"/>
                        <a:t>(</a:t>
                      </a:r>
                      <a:r>
                        <a:rPr lang="ko-KR" altLang="en-US" sz="700" dirty="0" smtClean="0"/>
                        <a:t>수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헤드라인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2012-07-18 14:10:05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</a:t>
                      </a:r>
                      <a:r>
                        <a:rPr lang="ko-KR" altLang="en-US" sz="700" dirty="0" smtClean="0"/>
                        <a:t>년 </a:t>
                      </a:r>
                      <a:r>
                        <a:rPr lang="en-US" altLang="ko-KR" sz="700" dirty="0" smtClean="0"/>
                        <a:t>07</a:t>
                      </a:r>
                      <a:r>
                        <a:rPr lang="ko-KR" altLang="en-US" sz="700" dirty="0" smtClean="0"/>
                        <a:t>월 </a:t>
                      </a:r>
                      <a:r>
                        <a:rPr lang="en-US" altLang="ko-KR" sz="700" dirty="0" smtClean="0"/>
                        <a:t>18</a:t>
                      </a:r>
                      <a:r>
                        <a:rPr lang="ko-KR" altLang="en-US" sz="700" dirty="0" smtClean="0"/>
                        <a:t>일</a:t>
                      </a:r>
                      <a:r>
                        <a:rPr lang="en-US" altLang="ko-KR" sz="700" dirty="0" smtClean="0"/>
                        <a:t>(</a:t>
                      </a:r>
                      <a:r>
                        <a:rPr lang="ko-KR" altLang="en-US" sz="700" dirty="0" smtClean="0"/>
                        <a:t>수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헤드라인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2012-07-18 14:10:05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1" name="직사각형 40"/>
          <p:cNvSpPr/>
          <p:nvPr/>
        </p:nvSpPr>
        <p:spPr>
          <a:xfrm>
            <a:off x="785786" y="2493644"/>
            <a:ext cx="5448073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42" name="꺾인 연결선 80"/>
          <p:cNvCxnSpPr/>
          <p:nvPr/>
        </p:nvCxnSpPr>
        <p:spPr>
          <a:xfrm rot="5400000">
            <a:off x="6167347" y="2684247"/>
            <a:ext cx="455493" cy="3600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6215074" y="2636520"/>
            <a:ext cx="36004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70"/>
          <p:cNvSpPr txBox="1"/>
          <p:nvPr/>
        </p:nvSpPr>
        <p:spPr>
          <a:xfrm>
            <a:off x="6227243" y="3115950"/>
            <a:ext cx="632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chemeClr val="accent6"/>
                </a:solidFill>
              </a:rPr>
              <a:t>Slide</a:t>
            </a:r>
            <a:endParaRPr lang="ko-KR" altLang="en-US" sz="1000" b="1" dirty="0">
              <a:solidFill>
                <a:schemeClr val="accent6"/>
              </a:solidFill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253805" y="2493644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3227247" y="2955489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89174"/>
              </p:ext>
            </p:extLst>
          </p:nvPr>
        </p:nvGraphicFramePr>
        <p:xfrm>
          <a:off x="6800849" y="1157281"/>
          <a:ext cx="2287624" cy="464915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언론보도자료와 기본기능 동일하나</a:t>
                      </a:r>
                      <a:endParaRPr lang="en-US" altLang="ko-KR" sz="800" dirty="0" smtClean="0"/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국회의원 본인이 내용에 대한 피드백 의견을 쓸 수 있는 기능이 추가된 메뉴임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err="1" smtClean="0"/>
                        <a:t>작성년월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 : </a:t>
                      </a:r>
                      <a:r>
                        <a:rPr lang="ko-KR" altLang="en-US" sz="800" dirty="0" smtClean="0"/>
                        <a:t>제목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ko-KR" altLang="en-US" sz="800" baseline="0" dirty="0" smtClean="0"/>
                        <a:t>내용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검토요청</a:t>
                      </a:r>
                      <a:r>
                        <a:rPr lang="en-US" altLang="ko-KR" sz="800" dirty="0" smtClean="0"/>
                        <a:t>N, </a:t>
                      </a:r>
                      <a:r>
                        <a:rPr lang="ko-KR" altLang="en-US" sz="800" dirty="0" smtClean="0"/>
                        <a:t>피드백</a:t>
                      </a:r>
                      <a:r>
                        <a:rPr lang="en-US" altLang="ko-KR" sz="800" dirty="0" smtClean="0"/>
                        <a:t>N : </a:t>
                      </a:r>
                      <a:r>
                        <a:rPr lang="ko-KR" altLang="en-US" sz="800" dirty="0" err="1" smtClean="0"/>
                        <a:t>표기안함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검토요청</a:t>
                      </a:r>
                      <a:r>
                        <a:rPr lang="en-US" altLang="ko-KR" sz="800" dirty="0" smtClean="0"/>
                        <a:t>Y, </a:t>
                      </a:r>
                      <a:r>
                        <a:rPr lang="ko-KR" altLang="en-US" sz="800" dirty="0" smtClean="0"/>
                        <a:t>피드백</a:t>
                      </a:r>
                      <a:r>
                        <a:rPr lang="en-US" altLang="ko-KR" sz="800" dirty="0" smtClean="0"/>
                        <a:t>N : </a:t>
                      </a:r>
                      <a:r>
                        <a:rPr lang="ko-KR" altLang="en-US" sz="800" dirty="0" smtClean="0"/>
                        <a:t>빨간색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검토요청</a:t>
                      </a:r>
                      <a:r>
                        <a:rPr lang="en-US" altLang="ko-KR" sz="800" dirty="0" smtClean="0"/>
                        <a:t>Y, </a:t>
                      </a:r>
                      <a:r>
                        <a:rPr lang="ko-KR" altLang="en-US" sz="800" dirty="0" smtClean="0"/>
                        <a:t>피드백</a:t>
                      </a:r>
                      <a:r>
                        <a:rPr lang="en-US" altLang="ko-KR" sz="800" dirty="0" smtClean="0"/>
                        <a:t>Y : </a:t>
                      </a:r>
                      <a:r>
                        <a:rPr lang="ko-KR" altLang="en-US" sz="800" dirty="0" smtClean="0"/>
                        <a:t>파란색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인터뷰자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료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인터뷰자료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인터뷰자료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753" y="1517426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2619327" y="1628800"/>
            <a:ext cx="667838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인터뷰자료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AutoShape 127"/>
          <p:cNvSpPr>
            <a:spLocks noChangeArrowheads="1"/>
          </p:cNvSpPr>
          <p:nvPr/>
        </p:nvSpPr>
        <p:spPr bwMode="auto">
          <a:xfrm>
            <a:off x="142844" y="2118574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388797" y="2194873"/>
            <a:ext cx="766740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chemeClr val="tx1"/>
                </a:solidFill>
              </a:rPr>
              <a:t>제목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191043" y="2194872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541943" y="2160368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41" name="직사각형 40"/>
          <p:cNvSpPr/>
          <p:nvPr/>
        </p:nvSpPr>
        <p:spPr>
          <a:xfrm>
            <a:off x="214282" y="2195645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33388"/>
              </p:ext>
            </p:extLst>
          </p:nvPr>
        </p:nvGraphicFramePr>
        <p:xfrm>
          <a:off x="142844" y="2537464"/>
          <a:ext cx="6589397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9751"/>
                <a:gridCol w="1336992"/>
                <a:gridCol w="1787843"/>
                <a:gridCol w="606336"/>
                <a:gridCol w="1297305"/>
                <a:gridCol w="540585"/>
                <a:gridCol w="540585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번호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배포일자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인터뷰 제목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작성자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작성일자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피드백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발송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err="1" smtClean="0"/>
                        <a:t>새누리당</a:t>
                      </a:r>
                      <a:r>
                        <a:rPr lang="ko-KR" altLang="en-US" sz="900" dirty="0" smtClean="0"/>
                        <a:t> 주요당직자회의 보고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4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지역구 행사 결과 보고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헤드라인</a:t>
                      </a:r>
                      <a:r>
                        <a:rPr lang="en-US" altLang="ko-KR" sz="900" dirty="0" smtClean="0"/>
                        <a:t>C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헤드라인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07</a:t>
                      </a:r>
                      <a:r>
                        <a:rPr lang="ko-KR" altLang="en-US" sz="900" dirty="0" smtClean="0"/>
                        <a:t>월 </a:t>
                      </a:r>
                      <a:r>
                        <a:rPr lang="en-US" altLang="ko-KR" sz="900" dirty="0" smtClean="0"/>
                        <a:t>18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수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헤드라인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2012-07-01 00:10:05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3" name="직사각형 42"/>
          <p:cNvSpPr/>
          <p:nvPr/>
        </p:nvSpPr>
        <p:spPr>
          <a:xfrm>
            <a:off x="6213119" y="2794725"/>
            <a:ext cx="504056" cy="17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sp>
        <p:nvSpPr>
          <p:cNvPr id="44" name="직사각형 43"/>
          <p:cNvSpPr/>
          <p:nvPr/>
        </p:nvSpPr>
        <p:spPr>
          <a:xfrm>
            <a:off x="6213119" y="3021731"/>
            <a:ext cx="504056" cy="17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sp>
        <p:nvSpPr>
          <p:cNvPr id="45" name="직사각형 44"/>
          <p:cNvSpPr/>
          <p:nvPr/>
        </p:nvSpPr>
        <p:spPr>
          <a:xfrm>
            <a:off x="6213119" y="3248737"/>
            <a:ext cx="504056" cy="17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sp>
        <p:nvSpPr>
          <p:cNvPr id="46" name="직사각형 45"/>
          <p:cNvSpPr/>
          <p:nvPr/>
        </p:nvSpPr>
        <p:spPr>
          <a:xfrm>
            <a:off x="6213119" y="3475743"/>
            <a:ext cx="504056" cy="17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cxnSp>
        <p:nvCxnSpPr>
          <p:cNvPr id="47" name="구부러진 연결선 49"/>
          <p:cNvCxnSpPr>
            <a:stCxn id="50" idx="2"/>
            <a:endCxn id="48" idx="0"/>
          </p:cNvCxnSpPr>
          <p:nvPr/>
        </p:nvCxnSpPr>
        <p:spPr>
          <a:xfrm rot="5400000">
            <a:off x="4184329" y="3275110"/>
            <a:ext cx="1601744" cy="294902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2214546" y="5550492"/>
            <a:ext cx="2592288" cy="3874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언론보도자료 </a:t>
            </a:r>
            <a:r>
              <a:rPr lang="en-US" altLang="ko-KR" sz="1200" b="1" dirty="0">
                <a:solidFill>
                  <a:schemeClr val="bg1"/>
                </a:solidFill>
              </a:rPr>
              <a:t>- </a:t>
            </a:r>
            <a:r>
              <a:rPr lang="ko-KR" altLang="en-US" sz="1200" b="1" dirty="0">
                <a:solidFill>
                  <a:schemeClr val="bg1"/>
                </a:solidFill>
              </a:rPr>
              <a:t>발송관리 </a:t>
            </a:r>
            <a:r>
              <a:rPr lang="en-US" altLang="ko-KR" sz="1200" b="1" dirty="0">
                <a:solidFill>
                  <a:schemeClr val="bg1"/>
                </a:solidFill>
              </a:rPr>
              <a:t>- Write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6217159" y="3704974"/>
            <a:ext cx="504056" cy="17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sp>
        <p:nvSpPr>
          <p:cNvPr id="50" name="직사각형 49"/>
          <p:cNvSpPr/>
          <p:nvPr/>
        </p:nvSpPr>
        <p:spPr>
          <a:xfrm>
            <a:off x="6143291" y="3660716"/>
            <a:ext cx="632839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849151" y="2204864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07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55" y="3722802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14" y="3501008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73" y="3271495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649057" y="1899037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1630879" y="1887318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55" y="3034533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5782522" y="2287492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34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48441"/>
              </p:ext>
            </p:extLst>
          </p:nvPr>
        </p:nvGraphicFramePr>
        <p:xfrm>
          <a:off x="6800849" y="1157281"/>
          <a:ext cx="2287624" cy="435197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인터뷰자료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인터뷰자료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인터뷰자료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083009" y="6021288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등록</a:t>
            </a:r>
            <a:endParaRPr lang="ko-KR" altLang="en-US" sz="700" dirty="0"/>
          </a:p>
        </p:txBody>
      </p:sp>
      <p:sp>
        <p:nvSpPr>
          <p:cNvPr id="12" name="직사각형 11"/>
          <p:cNvSpPr/>
          <p:nvPr/>
        </p:nvSpPr>
        <p:spPr>
          <a:xfrm>
            <a:off x="1855240" y="1972041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16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63055" y="2729550"/>
            <a:ext cx="359258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64330" y="2989637"/>
            <a:ext cx="3871527" cy="115701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63055" y="2204373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615407" y="2204373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07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286924" y="2204373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68580"/>
              </p:ext>
            </p:extLst>
          </p:nvPr>
        </p:nvGraphicFramePr>
        <p:xfrm>
          <a:off x="919136" y="1916832"/>
          <a:ext cx="4896544" cy="40058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4034214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번호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77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배포일자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/>
                        <a:t>             </a:t>
                      </a:r>
                      <a:r>
                        <a:rPr lang="ko-KR" altLang="en-US" sz="1000" b="0" dirty="0" smtClean="0"/>
                        <a:t>년           월            일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565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미디어명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565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기사제목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3035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내용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1918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의견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659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검토요청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Y      N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피드백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N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직사각형 20"/>
          <p:cNvSpPr/>
          <p:nvPr/>
        </p:nvSpPr>
        <p:spPr>
          <a:xfrm>
            <a:off x="1863814" y="2476576"/>
            <a:ext cx="359258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34" y="545878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52" y="545878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1864956" y="4306752"/>
            <a:ext cx="3871527" cy="105183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01502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발송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발송 페이지로 이동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발송내역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본 자료의 발송내역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인터뷰자료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View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인터뷰자료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View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인터뷰자료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언론보도자료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언론기사스크랩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32956"/>
              </p:ext>
            </p:extLst>
          </p:nvPr>
        </p:nvGraphicFramePr>
        <p:xfrm>
          <a:off x="285720" y="1844824"/>
          <a:ext cx="4896544" cy="26134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1344738"/>
                <a:gridCol w="1344738"/>
                <a:gridCol w="1344738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번호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/>
                        <a:t>16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7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배포일자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800" b="0" dirty="0" smtClean="0"/>
                        <a:t>2012</a:t>
                      </a:r>
                      <a:r>
                        <a:rPr lang="ko-KR" altLang="en-US" sz="800" b="0" dirty="0" smtClean="0"/>
                        <a:t>년 </a:t>
                      </a:r>
                      <a:r>
                        <a:rPr lang="en-US" altLang="ko-KR" sz="800" b="0" dirty="0" smtClean="0"/>
                        <a:t>07</a:t>
                      </a:r>
                      <a:r>
                        <a:rPr lang="ko-KR" altLang="en-US" sz="800" b="0" dirty="0" smtClean="0"/>
                        <a:t>월 </a:t>
                      </a:r>
                      <a:r>
                        <a:rPr lang="en-US" altLang="ko-KR" sz="800" b="0" dirty="0" smtClean="0"/>
                        <a:t>18</a:t>
                      </a:r>
                      <a:r>
                        <a:rPr lang="ko-KR" altLang="en-US" sz="800" b="0" dirty="0" smtClean="0"/>
                        <a:t>일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미디어명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새누리당</a:t>
                      </a:r>
                      <a:r>
                        <a:rPr lang="ko-KR" altLang="en-US" sz="800" dirty="0" smtClean="0"/>
                        <a:t> 주요당직자회의 보고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기사제목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47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내용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의견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8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검토요청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/>
                        <a:t>Y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피드백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/>
                        <a:t>Y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</a:tr>
              <a:tr h="268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작성자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직원</a:t>
                      </a:r>
                      <a:r>
                        <a:rPr lang="en-US" altLang="ko-KR" sz="800" b="0" dirty="0" smtClean="0"/>
                        <a:t>A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작성일자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/>
                        <a:t>2012.07.18 14:23:35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2442047" y="4497720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수</a:t>
            </a:r>
            <a:r>
              <a:rPr lang="ko-KR" altLang="en-US" sz="900" dirty="0"/>
              <a:t>정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529850" y="4497720"/>
            <a:ext cx="912927" cy="1623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smtClean="0"/>
              <a:t>삭제</a:t>
            </a:r>
            <a:endParaRPr lang="ko-KR" altLang="en-US" sz="900" dirty="0"/>
          </a:p>
        </p:txBody>
      </p:sp>
      <p:sp>
        <p:nvSpPr>
          <p:cNvPr id="30" name="직사각형 29"/>
          <p:cNvSpPr/>
          <p:nvPr/>
        </p:nvSpPr>
        <p:spPr>
          <a:xfrm>
            <a:off x="4595177" y="4497720"/>
            <a:ext cx="912927" cy="1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발송</a:t>
            </a:r>
            <a:endParaRPr lang="ko-KR" altLang="en-US" sz="900" dirty="0"/>
          </a:p>
        </p:txBody>
      </p:sp>
      <p:sp>
        <p:nvSpPr>
          <p:cNvPr id="31" name="직사각형 30"/>
          <p:cNvSpPr/>
          <p:nvPr/>
        </p:nvSpPr>
        <p:spPr>
          <a:xfrm>
            <a:off x="1385104" y="4500376"/>
            <a:ext cx="912927" cy="1623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인쇄</a:t>
            </a:r>
            <a:endParaRPr lang="ko-KR" altLang="en-US" sz="900" dirty="0"/>
          </a:p>
        </p:txBody>
      </p:sp>
      <p:sp>
        <p:nvSpPr>
          <p:cNvPr id="32" name="TextBox 39"/>
          <p:cNvSpPr txBox="1"/>
          <p:nvPr/>
        </p:nvSpPr>
        <p:spPr>
          <a:xfrm>
            <a:off x="285720" y="4641490"/>
            <a:ext cx="90322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 smtClean="0"/>
              <a:t>▶ 발송내역</a:t>
            </a:r>
            <a:endParaRPr lang="en-US" altLang="ko-KR" sz="1000" dirty="0" smtClean="0"/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57838"/>
              </p:ext>
            </p:extLst>
          </p:nvPr>
        </p:nvGraphicFramePr>
        <p:xfrm>
          <a:off x="285720" y="4998680"/>
          <a:ext cx="4929221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8462"/>
                <a:gridCol w="1468785"/>
                <a:gridCol w="2591974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번호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발송자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발송일자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직원</a:t>
                      </a:r>
                      <a:r>
                        <a:rPr lang="en-US" altLang="ko-KR" sz="800" dirty="0" smtClean="0"/>
                        <a:t>A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2012-07-18 14:10:05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발송완료</a:t>
                      </a:r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sz="800" dirty="0" smtClean="0"/>
                        <a:t>대상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기자</a:t>
                      </a:r>
                      <a:r>
                        <a:rPr lang="en-US" altLang="ko-KR" sz="800" dirty="0" smtClean="0"/>
                        <a:t>K(</a:t>
                      </a:r>
                      <a:r>
                        <a:rPr lang="ko-KR" altLang="en-US" sz="800" dirty="0" err="1" smtClean="0"/>
                        <a:t>한겨레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직원</a:t>
                      </a:r>
                      <a:r>
                        <a:rPr lang="en-US" altLang="ko-KR" sz="800" dirty="0" smtClean="0"/>
                        <a:t>A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2012-07-13 14:10:05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발송완료</a:t>
                      </a:r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sz="800" dirty="0" smtClean="0"/>
                        <a:t>대상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방송사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err="1" smtClean="0"/>
                        <a:t>지상파</a:t>
                      </a:r>
                      <a:r>
                        <a:rPr lang="en-US" altLang="ko-KR" sz="800" dirty="0" smtClean="0"/>
                        <a:t>), </a:t>
                      </a:r>
                      <a:r>
                        <a:rPr lang="ko-KR" altLang="en-US" sz="800" dirty="0" smtClean="0"/>
                        <a:t>방송사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케이블</a:t>
                      </a:r>
                      <a:r>
                        <a:rPr lang="en-US" altLang="ko-KR" sz="800" dirty="0" smtClean="0"/>
                        <a:t>), </a:t>
                      </a:r>
                      <a:r>
                        <a:rPr lang="ko-KR" altLang="en-US" sz="800" dirty="0" smtClean="0"/>
                        <a:t>주요일간지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기자</a:t>
                      </a:r>
                      <a:r>
                        <a:rPr lang="en-US" altLang="ko-KR" sz="800" dirty="0" smtClean="0"/>
                        <a:t>A(</a:t>
                      </a:r>
                      <a:r>
                        <a:rPr lang="ko-KR" altLang="en-US" sz="800" dirty="0" smtClean="0"/>
                        <a:t>조선일보</a:t>
                      </a:r>
                      <a:r>
                        <a:rPr lang="en-US" altLang="ko-KR" sz="800" dirty="0" smtClean="0"/>
                        <a:t>), </a:t>
                      </a:r>
                      <a:r>
                        <a:rPr lang="ko-KR" altLang="en-US" sz="800" dirty="0" smtClean="0"/>
                        <a:t>기자</a:t>
                      </a:r>
                      <a:r>
                        <a:rPr lang="en-US" altLang="ko-KR" sz="800" dirty="0" smtClean="0"/>
                        <a:t>B(</a:t>
                      </a:r>
                      <a:r>
                        <a:rPr lang="ko-KR" altLang="en-US" sz="800" dirty="0" err="1" smtClean="0"/>
                        <a:t>동아일보</a:t>
                      </a:r>
                      <a:r>
                        <a:rPr lang="en-US" altLang="ko-KR" sz="800" dirty="0" smtClean="0"/>
                        <a:t>), </a:t>
                      </a:r>
                      <a:r>
                        <a:rPr lang="ko-KR" altLang="en-US" sz="800" dirty="0" smtClean="0"/>
                        <a:t>기자</a:t>
                      </a:r>
                      <a:r>
                        <a:rPr lang="en-US" altLang="ko-KR" sz="800" dirty="0" smtClean="0"/>
                        <a:t>F(</a:t>
                      </a:r>
                      <a:r>
                        <a:rPr lang="ko-KR" altLang="en-US" sz="800" dirty="0" smtClean="0"/>
                        <a:t>언론사</a:t>
                      </a:r>
                      <a:r>
                        <a:rPr lang="en-US" altLang="ko-KR" sz="800" dirty="0" smtClean="0"/>
                        <a:t>D)</a:t>
                      </a:r>
                      <a:endParaRPr lang="ko-KR" altLang="en-US" sz="8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27"/>
          <p:cNvSpPr>
            <a:spLocks noChangeArrowheads="1"/>
          </p:cNvSpPr>
          <p:nvPr/>
        </p:nvSpPr>
        <p:spPr bwMode="auto">
          <a:xfrm>
            <a:off x="142844" y="2214554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92878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smtClean="0"/>
                        <a:t>기사일자</a:t>
                      </a:r>
                      <a:endParaRPr lang="en-US" altLang="ko-KR" sz="7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 : </a:t>
                      </a:r>
                      <a:r>
                        <a:rPr lang="ko-KR" altLang="en-US" sz="800" dirty="0" smtClean="0"/>
                        <a:t>주요도</a:t>
                      </a:r>
                      <a:endParaRPr lang="en-US" altLang="ko-KR" sz="700" dirty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제목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내용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미디어명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발송내역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발송내역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언론기사스크랩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언론기사스크랩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022842" y="2285993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chemeClr val="tx1"/>
                </a:solidFill>
              </a:rPr>
              <a:t>제목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36410" y="2285992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87310" y="2251488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21" name="직사각형 20"/>
          <p:cNvSpPr/>
          <p:nvPr/>
        </p:nvSpPr>
        <p:spPr>
          <a:xfrm>
            <a:off x="1403648" y="2286764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chemeClr val="tx1"/>
                </a:solidFill>
              </a:rPr>
              <a:t>전</a:t>
            </a:r>
            <a:r>
              <a:rPr lang="ko-KR" altLang="en-US" sz="800" dirty="0">
                <a:solidFill>
                  <a:schemeClr val="tx1"/>
                </a:solidFill>
              </a:rPr>
              <a:t>체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23717" y="2286765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142844" y="2714620"/>
          <a:ext cx="6500858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0061"/>
                <a:gridCol w="594088"/>
                <a:gridCol w="2798661"/>
                <a:gridCol w="1021980"/>
                <a:gridCol w="1021980"/>
                <a:gridCol w="594088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번호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주요도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헤드라인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미디어명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기사일자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작성자</a:t>
                      </a:r>
                      <a:endParaRPr lang="ko-KR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5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err="1" smtClean="0"/>
                        <a:t>새누리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err="1" smtClean="0"/>
                        <a:t>野大</a:t>
                      </a:r>
                      <a:r>
                        <a:rPr lang="ko-KR" altLang="en-US" sz="900" dirty="0" smtClean="0"/>
                        <a:t> 청문특위서 </a:t>
                      </a:r>
                      <a:r>
                        <a:rPr lang="en-US" altLang="ko-KR" sz="900" dirty="0" smtClean="0"/>
                        <a:t>"</a:t>
                      </a:r>
                      <a:r>
                        <a:rPr lang="ko-KR" altLang="en-US" sz="900" dirty="0" smtClean="0"/>
                        <a:t>김병화 어렵다</a:t>
                      </a:r>
                      <a:r>
                        <a:rPr lang="en-US" altLang="ko-KR" sz="900" dirty="0" smtClean="0"/>
                        <a:t>" </a:t>
                      </a:r>
                      <a:r>
                        <a:rPr lang="ko-KR" altLang="en-US" sz="900" dirty="0" smtClean="0"/>
                        <a:t>판단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조선일보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2012.03.18(</a:t>
                      </a:r>
                      <a:r>
                        <a:rPr lang="ko-KR" altLang="en-US" sz="900" dirty="0" smtClean="0"/>
                        <a:t>일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4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與野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공직자 비리수사처 설치 추진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조선일보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2012.04.23(</a:t>
                      </a:r>
                      <a:r>
                        <a:rPr lang="ko-KR" altLang="en-US" sz="900" dirty="0" smtClean="0"/>
                        <a:t>월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반기문 “국제사회서 아시아 중요성 날로 커져”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/>
                        <a:t>동아일보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2012.05.18(</a:t>
                      </a:r>
                      <a:r>
                        <a:rPr lang="ko-KR" altLang="en-US" sz="900" dirty="0" smtClean="0"/>
                        <a:t>금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C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헤드라인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언론사</a:t>
                      </a:r>
                      <a:r>
                        <a:rPr lang="en-US" altLang="ko-KR" sz="900" dirty="0" smtClean="0"/>
                        <a:t>B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2012.06.07(</a:t>
                      </a:r>
                      <a:r>
                        <a:rPr lang="ko-KR" altLang="en-US" sz="900" dirty="0" smtClean="0"/>
                        <a:t>목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D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헤드라인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언론사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2012.07.10(</a:t>
                      </a:r>
                      <a:r>
                        <a:rPr lang="ko-KR" altLang="en-US" sz="900" dirty="0" smtClean="0"/>
                        <a:t>화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직원</a:t>
                      </a:r>
                      <a:r>
                        <a:rPr lang="en-US" altLang="ko-KR" sz="900" dirty="0" smtClean="0"/>
                        <a:t>A</a:t>
                      </a:r>
                      <a:endParaRPr lang="ko-KR" altLang="en-US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689025" y="1978438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1550391" y="1978438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2168014" y="1978438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49151" y="2291503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07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08103"/>
              </p:ext>
            </p:extLst>
          </p:nvPr>
        </p:nvGraphicFramePr>
        <p:xfrm>
          <a:off x="6800849" y="1157281"/>
          <a:ext cx="2287624" cy="43240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기사일자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현재일자 자동 선택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700" dirty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발송내역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발송내역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언론기사스크랩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언론기사스크랩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7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국회 소식지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42674" y="4702205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dirty="0" smtClean="0"/>
              <a:t>등록</a:t>
            </a:r>
            <a:endParaRPr lang="ko-KR" altLang="en-US" sz="900" dirty="0"/>
          </a:p>
        </p:txBody>
      </p:sp>
      <p:sp>
        <p:nvSpPr>
          <p:cNvPr id="25" name="직사각형 24"/>
          <p:cNvSpPr/>
          <p:nvPr/>
        </p:nvSpPr>
        <p:spPr>
          <a:xfrm>
            <a:off x="1519304" y="2159406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16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527119" y="2405764"/>
            <a:ext cx="359258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28394" y="3158776"/>
            <a:ext cx="3871527" cy="115701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039488" y="2654722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2012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791840" y="265472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07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463357" y="265472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17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19304" y="2639705"/>
            <a:ext cx="1632994" cy="1584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519304" y="4439290"/>
            <a:ext cx="359258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538977" y="2886375"/>
            <a:ext cx="393459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A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583200" y="2105546"/>
          <a:ext cx="5631874" cy="2520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1801966"/>
                <a:gridCol w="735330"/>
                <a:gridCol w="2232248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번호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7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헤드라인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미디어명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smtClean="0"/>
                        <a:t>기사일자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/>
                        <a:t>             </a:t>
                      </a:r>
                      <a:r>
                        <a:rPr lang="ko-KR" altLang="en-US" sz="1000" b="0" dirty="0" smtClean="0"/>
                        <a:t>년           월            일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주요도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1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내용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/>
                        <a:t>기사링크</a:t>
                      </a:r>
                      <a:endParaRPr lang="ko-KR" altLang="en-US" sz="8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22375"/>
              </p:ext>
            </p:extLst>
          </p:nvPr>
        </p:nvGraphicFramePr>
        <p:xfrm>
          <a:off x="6800849" y="1157281"/>
          <a:ext cx="2287624" cy="391191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List</a:t>
                      </a:r>
                      <a:r>
                        <a:rPr lang="ko-KR" altLang="en-US" sz="800" dirty="0" smtClean="0"/>
                        <a:t>에서 코드번호나 공약명 </a:t>
                      </a:r>
                      <a:r>
                        <a:rPr lang="ko-KR" altLang="en-US" sz="800" dirty="0" err="1" smtClean="0"/>
                        <a:t>클릭시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Modify </a:t>
                      </a:r>
                      <a:r>
                        <a:rPr lang="ko-KR" altLang="en-US" sz="800" dirty="0" smtClean="0"/>
                        <a:t>페이지로 이동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진행률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10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단계로 표기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0%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는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미표기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완료는 완료 아이콘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공약실천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공약실천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공약실천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공약실천 리스트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공약실천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49391"/>
              </p:ext>
            </p:extLst>
          </p:nvPr>
        </p:nvGraphicFramePr>
        <p:xfrm>
          <a:off x="109507" y="2169992"/>
          <a:ext cx="6550725" cy="229592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33403"/>
                <a:gridCol w="1890634"/>
                <a:gridCol w="676910"/>
                <a:gridCol w="422196"/>
                <a:gridCol w="585708"/>
                <a:gridCol w="552884"/>
                <a:gridCol w="333296"/>
                <a:gridCol w="441246"/>
                <a:gridCol w="511096"/>
                <a:gridCol w="603352"/>
              </a:tblGrid>
              <a:tr h="2254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코드번호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공약명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담당부처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담당자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연락처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추진현황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내용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첨부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진행자</a:t>
                      </a:r>
                      <a:endParaRPr lang="en-US" altLang="ko-KR" sz="700" dirty="0" smtClean="0"/>
                    </a:p>
                  </a:txBody>
                  <a:tcPr marL="61873" marR="61873" marT="30937" marB="3093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진행률</a:t>
                      </a:r>
                      <a:endParaRPr lang="en-US" altLang="ko-KR" sz="700" dirty="0" smtClean="0"/>
                    </a:p>
                  </a:txBody>
                  <a:tcPr marL="61873" marR="61873" marT="30937" marB="3093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4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올바른 국회의원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4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1-1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싸우지 않고 </a:t>
                      </a:r>
                      <a:r>
                        <a:rPr lang="ko-KR" altLang="en-US" sz="700" dirty="0" err="1" smtClean="0"/>
                        <a:t>여ㆍ야</a:t>
                      </a:r>
                      <a:r>
                        <a:rPr lang="ko-KR" altLang="en-US" sz="700" dirty="0" smtClean="0"/>
                        <a:t> 협력을 원칙으로 하는</a:t>
                      </a:r>
                      <a:r>
                        <a:rPr lang="en-US" altLang="ko-KR" sz="700" dirty="0" smtClean="0"/>
                        <a:t>…</a:t>
                      </a:r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dirty="0" smtClean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</a:tr>
              <a:tr h="2254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표만 의식하지 않고 생활현장에서 언제나</a:t>
                      </a:r>
                      <a:r>
                        <a:rPr lang="en-US" altLang="ko-KR" sz="700" dirty="0" smtClean="0"/>
                        <a:t>…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4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2-1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제철소 주변지역 지원에 관한 법률 제정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dirty="0" smtClean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허관무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</a:tr>
              <a:tr h="3542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2-3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보육교사 및 </a:t>
                      </a:r>
                      <a:r>
                        <a:rPr lang="ko-KR" altLang="en-US" sz="700" dirty="0" err="1" smtClean="0"/>
                        <a:t>사회복지사</a:t>
                      </a:r>
                      <a:r>
                        <a:rPr lang="ko-KR" altLang="en-US" sz="700" dirty="0" smtClean="0"/>
                        <a:t> 처우개선</a:t>
                      </a:r>
                      <a:endParaRPr lang="en-US" altLang="ko-KR" sz="700" dirty="0" smtClean="0"/>
                    </a:p>
                    <a:p>
                      <a:pPr algn="l" latinLnBrk="1"/>
                      <a:r>
                        <a:rPr lang="en-US" altLang="ko-KR" sz="700" dirty="0" smtClean="0"/>
                        <a:t>(</a:t>
                      </a:r>
                      <a:r>
                        <a:rPr lang="ko-KR" altLang="en-US" sz="700" dirty="0" smtClean="0"/>
                        <a:t>예결위 때 질문자료 준비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 smtClean="0"/>
                        <a:t>[</a:t>
                      </a:r>
                      <a:r>
                        <a:rPr lang="ko-KR" altLang="en-US" sz="700" dirty="0" smtClean="0"/>
                        <a:t>보건복지부</a:t>
                      </a:r>
                      <a:r>
                        <a:rPr lang="en-US" altLang="ko-KR" sz="700" dirty="0" smtClean="0"/>
                        <a:t>]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/>
                        <a:t>보육사업기획과</a:t>
                      </a:r>
                      <a:endParaRPr lang="en-US" altLang="ko-KR" sz="700" dirty="0" smtClean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/>
                        <a:t>장만기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2023-8944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허관무</a:t>
                      </a:r>
                      <a:r>
                        <a:rPr lang="en-US" altLang="ko-KR" sz="700" dirty="0" smtClean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 smtClean="0"/>
                        <a:t>정봉채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완료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</a:tr>
              <a:tr h="2254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7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서북부 생활권 </a:t>
                      </a:r>
                      <a:r>
                        <a:rPr lang="en-US" altLang="ko-KR" sz="700" dirty="0" smtClean="0"/>
                        <a:t>(</a:t>
                      </a:r>
                      <a:r>
                        <a:rPr lang="ko-KR" altLang="en-US" sz="700" dirty="0" smtClean="0"/>
                        <a:t>정미</a:t>
                      </a:r>
                      <a:r>
                        <a:rPr lang="en-US" altLang="ko-KR" sz="700" dirty="0" smtClean="0"/>
                        <a:t>, </a:t>
                      </a:r>
                      <a:r>
                        <a:rPr lang="ko-KR" altLang="en-US" sz="700" dirty="0" smtClean="0"/>
                        <a:t>대호지</a:t>
                      </a:r>
                      <a:r>
                        <a:rPr lang="en-US" altLang="ko-KR" sz="700" dirty="0" smtClean="0"/>
                        <a:t>, </a:t>
                      </a:r>
                      <a:r>
                        <a:rPr lang="ko-KR" altLang="en-US" sz="700" dirty="0" smtClean="0"/>
                        <a:t>고대</a:t>
                      </a:r>
                      <a:r>
                        <a:rPr lang="en-US" altLang="ko-KR" sz="700" dirty="0" smtClean="0"/>
                        <a:t>, </a:t>
                      </a:r>
                      <a:r>
                        <a:rPr lang="ko-KR" altLang="en-US" sz="700" dirty="0" smtClean="0"/>
                        <a:t>석문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4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7-1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정미면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54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7-1-1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산동지구 농업용수 확보사업</a:t>
                      </a: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 smtClean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61873" marR="61873" marT="30937" marB="30937">
                    <a:noFill/>
                  </a:tcPr>
                </a:tc>
              </a:tr>
            </a:tbl>
          </a:graphicData>
        </a:graphic>
      </p:graphicFrame>
      <p:sp>
        <p:nvSpPr>
          <p:cNvPr id="79" name="직사각형 78"/>
          <p:cNvSpPr/>
          <p:nvPr/>
        </p:nvSpPr>
        <p:spPr>
          <a:xfrm>
            <a:off x="69245" y="4228135"/>
            <a:ext cx="2388205" cy="28098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0" name="구부러진 연결선 79"/>
          <p:cNvCxnSpPr/>
          <p:nvPr/>
        </p:nvCxnSpPr>
        <p:spPr>
          <a:xfrm rot="5400000">
            <a:off x="1106322" y="4783177"/>
            <a:ext cx="363165" cy="41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2" name="직사각형 81"/>
          <p:cNvSpPr/>
          <p:nvPr/>
        </p:nvSpPr>
        <p:spPr>
          <a:xfrm>
            <a:off x="785786" y="5041800"/>
            <a:ext cx="1080120" cy="38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다음 페이지</a:t>
            </a:r>
            <a:endParaRPr lang="ko-KR" altLang="en-US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29" y="2450148"/>
            <a:ext cx="561856" cy="1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75698"/>
            <a:ext cx="561856" cy="1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07" y="2901248"/>
            <a:ext cx="561856" cy="1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316162" y="4236070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5773016" y="2372765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00419"/>
              </p:ext>
            </p:extLst>
          </p:nvPr>
        </p:nvGraphicFramePr>
        <p:xfrm>
          <a:off x="6800849" y="1157281"/>
          <a:ext cx="2287624" cy="3892976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공약코드 </a:t>
                      </a:r>
                      <a:r>
                        <a:rPr lang="en-US" altLang="ko-KR" sz="800" dirty="0" smtClean="0"/>
                        <a:t>: List </a:t>
                      </a:r>
                      <a:r>
                        <a:rPr lang="ko-KR" altLang="en-US" sz="800" dirty="0" smtClean="0"/>
                        <a:t>에서 선택한 공약코드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변경 가능</a:t>
                      </a:r>
                      <a:r>
                        <a:rPr lang="en-US" altLang="ko-KR" sz="800" dirty="0" smtClean="0"/>
                        <a:t>)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공약명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공약코드에 해당하는 </a:t>
                      </a:r>
                      <a:r>
                        <a:rPr lang="ko-KR" altLang="en-US" sz="800" dirty="0" err="1" smtClean="0"/>
                        <a:t>공약명</a:t>
                      </a:r>
                      <a:r>
                        <a:rPr lang="ko-KR" altLang="en-US" sz="800" dirty="0" smtClean="0"/>
                        <a:t> 표기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진행률 </a:t>
                      </a:r>
                      <a:r>
                        <a:rPr lang="en-US" altLang="ko-KR" sz="800" dirty="0" smtClean="0"/>
                        <a:t>0%/10~90(10</a:t>
                      </a:r>
                      <a:r>
                        <a:rPr lang="ko-KR" altLang="en-US" sz="800" dirty="0" smtClean="0"/>
                        <a:t>단위</a:t>
                      </a:r>
                      <a:r>
                        <a:rPr lang="en-US" altLang="ko-KR" sz="800" dirty="0" smtClean="0"/>
                        <a:t>)/</a:t>
                      </a:r>
                      <a:r>
                        <a:rPr lang="ko-KR" altLang="en-US" sz="800" dirty="0" smtClean="0"/>
                        <a:t>완료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공약실천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공약실천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공약실천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공약실천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공약실천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58388"/>
              </p:ext>
            </p:extLst>
          </p:nvPr>
        </p:nvGraphicFramePr>
        <p:xfrm>
          <a:off x="883796" y="1844824"/>
          <a:ext cx="4968552" cy="41419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4106222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공약코드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77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공약명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산동지구 농업용수 확보사업</a:t>
                      </a: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담당부처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045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담당자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76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연락처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489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진행자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211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첨부파일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453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추진현황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내용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/>
                        <a:t>‘12</a:t>
                      </a:r>
                      <a:r>
                        <a:rPr lang="ko-KR" altLang="en-US" sz="1000" b="0" dirty="0" smtClean="0"/>
                        <a:t>년 예산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/>
                        <a:t>’13</a:t>
                      </a:r>
                      <a:r>
                        <a:rPr lang="ko-KR" altLang="en-US" sz="1000" b="0" dirty="0" smtClean="0"/>
                        <a:t>년 예산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/>
                        <a:t>‘14</a:t>
                      </a:r>
                      <a:r>
                        <a:rPr lang="ko-KR" altLang="en-US" sz="1000" b="0" dirty="0" smtClean="0"/>
                        <a:t>년 예산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/>
                        <a:t>’15</a:t>
                      </a:r>
                      <a:r>
                        <a:rPr lang="ko-KR" altLang="en-US" sz="1000" b="0" dirty="0" smtClean="0"/>
                        <a:t>년 예산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862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진행률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3031088" y="6075010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저장</a:t>
            </a:r>
            <a:endParaRPr lang="ko-KR" altLang="en-US" sz="900" dirty="0"/>
          </a:p>
        </p:txBody>
      </p:sp>
      <p:sp>
        <p:nvSpPr>
          <p:cNvPr id="16" name="직사각형 15"/>
          <p:cNvSpPr/>
          <p:nvPr/>
        </p:nvSpPr>
        <p:spPr>
          <a:xfrm>
            <a:off x="1827715" y="3587646"/>
            <a:ext cx="3871527" cy="36866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819900" y="1894106"/>
            <a:ext cx="57606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7-1-1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819900" y="2382531"/>
            <a:ext cx="181599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819900" y="2629815"/>
            <a:ext cx="181599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819900" y="2869284"/>
            <a:ext cx="181599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819900" y="3108753"/>
            <a:ext cx="181599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819900" y="3365525"/>
            <a:ext cx="1881520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765266" y="3349895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찾아보</a:t>
            </a:r>
            <a:r>
              <a:rPr lang="ko-KR" altLang="en-US" sz="900" dirty="0"/>
              <a:t>기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819900" y="4062442"/>
            <a:ext cx="3871527" cy="59373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819900" y="4776380"/>
            <a:ext cx="946040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819900" y="5023664"/>
            <a:ext cx="946040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819900" y="5263133"/>
            <a:ext cx="946040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819900" y="5502602"/>
            <a:ext cx="946040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819900" y="5776004"/>
            <a:ext cx="52369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smtClean="0">
                <a:solidFill>
                  <a:schemeClr val="tx1"/>
                </a:solidFill>
              </a:rPr>
              <a:t>70%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755576" y="1830194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761033" y="2082003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692124" y="5711486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/>
          <p:nvPr/>
        </p:nvCxnSpPr>
        <p:spPr>
          <a:xfrm>
            <a:off x="2743110" y="2992519"/>
            <a:ext cx="0" cy="245270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781430" y="1351598"/>
            <a:ext cx="1590676" cy="571504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EB6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 bwMode="auto">
          <a:xfrm>
            <a:off x="3843453" y="1494474"/>
            <a:ext cx="147612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국회의원 인트라넷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22749" y="2921081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 bwMode="auto">
          <a:xfrm>
            <a:off x="358476" y="3063957"/>
            <a:ext cx="133826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문서관리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008709" y="2921081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 bwMode="auto">
          <a:xfrm>
            <a:off x="2144436" y="3063957"/>
            <a:ext cx="133826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언론보도자료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793069" y="2921081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928796" y="3054592"/>
            <a:ext cx="133826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언론기사 스크랩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56796" y="2921081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5509161" y="3063957"/>
            <a:ext cx="168593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국회소식지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98597" y="3635461"/>
            <a:ext cx="1581174" cy="40821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2112898" y="3697374"/>
            <a:ext cx="133826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보도자료 관리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03356" y="4106952"/>
            <a:ext cx="1581174" cy="40821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 bwMode="auto">
          <a:xfrm>
            <a:off x="2117657" y="4187915"/>
            <a:ext cx="133826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발송 관리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003356" y="4565516"/>
            <a:ext cx="1581174" cy="40821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 bwMode="auto">
          <a:xfrm>
            <a:off x="2117657" y="4646479"/>
            <a:ext cx="133826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그룹 관리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008115" y="5037007"/>
            <a:ext cx="1581174" cy="40821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 bwMode="auto">
          <a:xfrm>
            <a:off x="2146235" y="5127495"/>
            <a:ext cx="133826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구성원 관리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7333752" y="2920023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 bwMode="auto">
          <a:xfrm>
            <a:off x="7286117" y="3062899"/>
            <a:ext cx="168593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공약실천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3796846" y="2170145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 bwMode="auto">
          <a:xfrm>
            <a:off x="3932573" y="2309111"/>
            <a:ext cx="133826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행사관리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5560573" y="2170145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 bwMode="auto">
          <a:xfrm>
            <a:off x="5512938" y="2313021"/>
            <a:ext cx="168593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민원해결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7337529" y="2169087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 bwMode="auto">
          <a:xfrm>
            <a:off x="7289894" y="2311963"/>
            <a:ext cx="168593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전화응대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217652" y="2175191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 bwMode="auto">
          <a:xfrm>
            <a:off x="353379" y="2318067"/>
            <a:ext cx="133826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일정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2003612" y="2175191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 bwMode="auto">
          <a:xfrm>
            <a:off x="2139339" y="2318067"/>
            <a:ext cx="133826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업무전달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217652" y="3670790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 bwMode="auto">
          <a:xfrm>
            <a:off x="353379" y="3813666"/>
            <a:ext cx="133826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직원관리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3787972" y="3670790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 bwMode="auto">
          <a:xfrm>
            <a:off x="3923699" y="3814441"/>
            <a:ext cx="133826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공지사항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5551699" y="3670790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 bwMode="auto">
          <a:xfrm>
            <a:off x="5504064" y="3813666"/>
            <a:ext cx="168593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전자결재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7328655" y="3669732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 bwMode="auto">
          <a:xfrm>
            <a:off x="7281020" y="3812608"/>
            <a:ext cx="168593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주소록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2008709" y="5589240"/>
            <a:ext cx="1590676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 bwMode="auto">
          <a:xfrm>
            <a:off x="2144436" y="5732116"/>
            <a:ext cx="133826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인터뷰 자료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27"/>
          <p:cNvSpPr>
            <a:spLocks noChangeArrowheads="1"/>
          </p:cNvSpPr>
          <p:nvPr/>
        </p:nvSpPr>
        <p:spPr bwMode="auto">
          <a:xfrm>
            <a:off x="142844" y="2143116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3865036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smtClean="0"/>
                        <a:t>직위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 : </a:t>
                      </a:r>
                      <a:r>
                        <a:rPr lang="ko-KR" altLang="en-US" sz="800" dirty="0" smtClean="0"/>
                        <a:t>성명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연락처</a:t>
                      </a:r>
                      <a:r>
                        <a:rPr lang="en-US" altLang="ko-KR" sz="800" dirty="0" smtClean="0"/>
                        <a:t>, E-mail, </a:t>
                      </a:r>
                      <a:r>
                        <a:rPr lang="ko-KR" altLang="en-US" sz="800" dirty="0" smtClean="0"/>
                        <a:t>생일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직원관리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직원관리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직원관리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직원관리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직원관리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17592" y="2224092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성명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431160" y="2224091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782060" y="2189587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32" name="직사각형 31"/>
          <p:cNvSpPr/>
          <p:nvPr/>
        </p:nvSpPr>
        <p:spPr>
          <a:xfrm>
            <a:off x="198398" y="2224863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전</a:t>
            </a:r>
            <a:r>
              <a:rPr lang="ko-KR" altLang="en-US" sz="800" dirty="0">
                <a:solidFill>
                  <a:schemeClr val="tx1"/>
                </a:solidFill>
              </a:rPr>
              <a:t>체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14534"/>
              </p:ext>
            </p:extLst>
          </p:nvPr>
        </p:nvGraphicFramePr>
        <p:xfrm>
          <a:off x="147607" y="2512895"/>
          <a:ext cx="6480720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1330"/>
                <a:gridCol w="608330"/>
                <a:gridCol w="571817"/>
                <a:gridCol w="1046480"/>
                <a:gridCol w="1100455"/>
                <a:gridCol w="1336154"/>
                <a:gridCol w="1336154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번호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직위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성명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생년월일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휴대폰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연락처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E-mail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보좌관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</a:t>
                      </a:r>
                      <a:r>
                        <a:rPr lang="en-US" altLang="ko-KR" sz="1000" dirty="0" smtClean="0"/>
                        <a:t>A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1958.01.01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010-1234-5678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02-1234-5678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hlinkClick r:id="rId2"/>
                        </a:rPr>
                        <a:t>a@daum.net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비서관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</a:t>
                      </a:r>
                      <a:r>
                        <a:rPr lang="en-US" altLang="ko-KR" sz="1000" dirty="0" smtClean="0"/>
                        <a:t>B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1963.07.28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010-1234-5678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02-1234-5678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hlinkClick r:id="rId3"/>
                        </a:rPr>
                        <a:t>b@daum.net</a:t>
                      </a:r>
                      <a:endParaRPr lang="en-US" altLang="ko-KR" sz="1000" dirty="0" smtClean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비서관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</a:t>
                      </a:r>
                      <a:r>
                        <a:rPr lang="en-US" altLang="ko-KR" sz="1000" dirty="0" smtClean="0"/>
                        <a:t>C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1968.06.09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010-1234-5678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02-1234-5678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hlinkClick r:id="rId4"/>
                        </a:rPr>
                        <a:t>c@daum.net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비서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</a:t>
                      </a:r>
                      <a:r>
                        <a:rPr lang="en-US" altLang="ko-KR" sz="1000" dirty="0" smtClean="0"/>
                        <a:t>D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1975.11.08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010-1234-5678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02-1234-5678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hlinkClick r:id="rId5"/>
                        </a:rPr>
                        <a:t>d@daum.net</a:t>
                      </a:r>
                      <a:endParaRPr lang="en-US" altLang="ko-KR" sz="1000" dirty="0" smtClean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인턴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</a:t>
                      </a:r>
                      <a:r>
                        <a:rPr lang="en-US" altLang="ko-KR" sz="1000" dirty="0" smtClean="0"/>
                        <a:t>E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1980.02.07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010-1234-5678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02-1234-5678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hlinkClick r:id="rId2"/>
                        </a:rPr>
                        <a:t>e@daum.net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5692223" y="2287727"/>
            <a:ext cx="912927" cy="1623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직원추</a:t>
            </a:r>
            <a:r>
              <a:rPr lang="ko-KR" altLang="en-US" sz="900" dirty="0"/>
              <a:t>가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620215" y="2224863"/>
            <a:ext cx="1080120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구부러진 연결선 45"/>
          <p:cNvCxnSpPr>
            <a:stCxn id="35" idx="2"/>
            <a:endCxn id="37" idx="0"/>
          </p:cNvCxnSpPr>
          <p:nvPr/>
        </p:nvCxnSpPr>
        <p:spPr>
          <a:xfrm rot="5400000">
            <a:off x="5077380" y="3458838"/>
            <a:ext cx="2028839" cy="1369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5429256" y="4541734"/>
            <a:ext cx="1188132" cy="38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관리자만 보임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12731"/>
              </p:ext>
            </p:extLst>
          </p:nvPr>
        </p:nvGraphicFramePr>
        <p:xfrm>
          <a:off x="6800849" y="1157281"/>
          <a:ext cx="2287624" cy="3865036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직원관리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직원관리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직원관리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직원관리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</a:t>
            </a:r>
            <a:r>
              <a:rPr lang="ko-KR" altLang="en-US" sz="700" b="1" dirty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직원관리</a:t>
            </a:r>
            <a:r>
              <a:rPr lang="ko-KR" altLang="en-US" sz="7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공지사항   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54043"/>
              </p:ext>
            </p:extLst>
          </p:nvPr>
        </p:nvGraphicFramePr>
        <p:xfrm>
          <a:off x="857224" y="2184280"/>
          <a:ext cx="5184576" cy="25431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1440749"/>
                <a:gridCol w="1225313"/>
                <a:gridCol w="215435"/>
                <a:gridCol w="1440749"/>
              </a:tblGrid>
              <a:tr h="211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번호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6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7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직위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성명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생년월일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smtClean="0"/>
                        <a:t>             년           월            일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1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휴대폰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-            -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40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연락처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-            -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/>
                        <a:t>E-mail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  @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924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비고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/>
                        <a:t>ID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/>
                        <a:t>PW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직사각형 20"/>
          <p:cNvSpPr/>
          <p:nvPr/>
        </p:nvSpPr>
        <p:spPr>
          <a:xfrm>
            <a:off x="2830375" y="4821925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저장</a:t>
            </a:r>
            <a:endParaRPr lang="ko-KR" altLang="en-US" sz="900" dirty="0"/>
          </a:p>
        </p:txBody>
      </p:sp>
      <p:sp>
        <p:nvSpPr>
          <p:cNvPr id="22" name="직사각형 21"/>
          <p:cNvSpPr/>
          <p:nvPr/>
        </p:nvSpPr>
        <p:spPr>
          <a:xfrm>
            <a:off x="1793328" y="2481054"/>
            <a:ext cx="534015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793328" y="2968004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1963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545680" y="2968004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07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217197" y="2968004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28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93328" y="2714995"/>
            <a:ext cx="1632994" cy="1584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778781" y="3939422"/>
            <a:ext cx="3592586" cy="49718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789319" y="3210427"/>
            <a:ext cx="52369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010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441400" y="3216765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016707" y="3223103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93328" y="3448614"/>
            <a:ext cx="52369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02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445409" y="345495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020716" y="3461290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86" y="2259734"/>
            <a:ext cx="962055" cy="135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직사각형 43"/>
          <p:cNvSpPr/>
          <p:nvPr/>
        </p:nvSpPr>
        <p:spPr>
          <a:xfrm>
            <a:off x="4457624" y="3695898"/>
            <a:ext cx="797948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305879" y="3678940"/>
            <a:ext cx="685895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찾아보</a:t>
            </a:r>
            <a:r>
              <a:rPr lang="ko-KR" altLang="en-US" sz="900" dirty="0"/>
              <a:t>기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1764449" y="3697227"/>
            <a:ext cx="633669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589994" y="3697226"/>
            <a:ext cx="76674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smtClean="0">
                <a:solidFill>
                  <a:schemeClr val="tx1"/>
                </a:solidFill>
              </a:rPr>
              <a:t>직접입</a:t>
            </a:r>
            <a:r>
              <a:rPr lang="ko-KR" altLang="en-US" sz="800">
                <a:solidFill>
                  <a:schemeClr val="tx1"/>
                </a:solidFill>
              </a:rPr>
              <a:t>력</a:t>
            </a:r>
            <a:r>
              <a:rPr lang="en-US" altLang="ko-KR" sz="800" dirty="0" smtClean="0">
                <a:solidFill>
                  <a:schemeClr val="tx1"/>
                </a:solidFill>
              </a:rPr>
              <a:t>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617635" y="3698901"/>
            <a:ext cx="92775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786047" y="4536550"/>
            <a:ext cx="92775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4754005" y="4536550"/>
            <a:ext cx="92775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800448" y="4464541"/>
            <a:ext cx="5313360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2" name="구부러진 연결선 51"/>
          <p:cNvCxnSpPr>
            <a:stCxn id="51" idx="3"/>
            <a:endCxn id="53" idx="0"/>
          </p:cNvCxnSpPr>
          <p:nvPr/>
        </p:nvCxnSpPr>
        <p:spPr>
          <a:xfrm flipH="1">
            <a:off x="5380380" y="4608557"/>
            <a:ext cx="733428" cy="933309"/>
          </a:xfrm>
          <a:prstGeom prst="curvedConnector4">
            <a:avLst>
              <a:gd name="adj1" fmla="val -31169"/>
              <a:gd name="adj2" fmla="val 57715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4786314" y="5541866"/>
            <a:ext cx="1188132" cy="38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관리자만 보임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127"/>
          <p:cNvSpPr>
            <a:spLocks noChangeArrowheads="1"/>
          </p:cNvSpPr>
          <p:nvPr/>
        </p:nvSpPr>
        <p:spPr bwMode="auto">
          <a:xfrm>
            <a:off x="142844" y="2214554"/>
            <a:ext cx="3643338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98481"/>
              </p:ext>
            </p:extLst>
          </p:nvPr>
        </p:nvGraphicFramePr>
        <p:xfrm>
          <a:off x="6800849" y="1157281"/>
          <a:ext cx="2287624" cy="40338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err="1" smtClean="0"/>
                        <a:t>그룹명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성명</a:t>
                      </a:r>
                      <a:r>
                        <a:rPr lang="en-US" altLang="ko-KR" sz="800" dirty="0" smtClean="0"/>
                        <a:t>, E-mail</a:t>
                      </a:r>
                    </a:p>
                    <a:p>
                      <a:r>
                        <a:rPr lang="ko-KR" altLang="en-US" sz="800" dirty="0" smtClean="0"/>
                        <a:t>성명</a:t>
                      </a:r>
                      <a:r>
                        <a:rPr lang="en-US" altLang="ko-KR" sz="800" dirty="0" smtClean="0"/>
                        <a:t>, E-mail</a:t>
                      </a:r>
                      <a:r>
                        <a:rPr lang="ko-KR" altLang="en-US" sz="800" dirty="0" smtClean="0"/>
                        <a:t> 은 해당 검색자가 속한 그룹이 나오면 됨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인원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해당 그룹 소속인원 표기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발송용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성명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휴대폰</a:t>
                      </a:r>
                      <a:r>
                        <a:rPr lang="en-US" altLang="ko-KR" sz="800" dirty="0" smtClean="0"/>
                        <a:t>, E-mail</a:t>
                      </a:r>
                    </a:p>
                    <a:p>
                      <a:r>
                        <a:rPr lang="ko-KR" altLang="en-US" sz="800" baseline="0" dirty="0" smtClean="0"/>
                        <a:t>전체</a:t>
                      </a:r>
                      <a:r>
                        <a:rPr lang="en-US" altLang="ko-KR" sz="800" baseline="0" dirty="0" smtClean="0"/>
                        <a:t> : </a:t>
                      </a:r>
                      <a:r>
                        <a:rPr lang="ko-KR" altLang="en-US" sz="800" baseline="0" dirty="0" smtClean="0"/>
                        <a:t>전체 항목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그룹관리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그룹관리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 리스트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sz="700" b="1" dirty="0">
              <a:solidFill>
                <a:srgbClr val="FCC27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00286" y="2292466"/>
            <a:ext cx="766740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err="1" smtClean="0">
                <a:solidFill>
                  <a:schemeClr val="tx1"/>
                </a:solidFill>
              </a:rPr>
              <a:t>그룹명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002532" y="2292465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353432" y="2257961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89915"/>
              </p:ext>
            </p:extLst>
          </p:nvPr>
        </p:nvGraphicFramePr>
        <p:xfrm>
          <a:off x="142844" y="2581269"/>
          <a:ext cx="5365260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1330"/>
                <a:gridCol w="1595539"/>
                <a:gridCol w="481330"/>
                <a:gridCol w="862845"/>
                <a:gridCol w="735330"/>
                <a:gridCol w="1208886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번호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그룹명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인원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비고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중복제거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Excel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그룹</a:t>
                      </a:r>
                      <a:r>
                        <a:rPr lang="en-US" altLang="ko-KR" sz="1000" dirty="0" smtClean="0"/>
                        <a:t>E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그룹</a:t>
                      </a:r>
                      <a:r>
                        <a:rPr lang="en-US" altLang="ko-KR" sz="1000" dirty="0" smtClean="0"/>
                        <a:t>D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그룹</a:t>
                      </a:r>
                      <a:r>
                        <a:rPr lang="en-US" altLang="ko-KR" sz="1000" dirty="0" smtClean="0"/>
                        <a:t>C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그룹</a:t>
                      </a:r>
                      <a:r>
                        <a:rPr lang="en-US" altLang="ko-KR" sz="1000" dirty="0" smtClean="0"/>
                        <a:t>B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그룹</a:t>
                      </a:r>
                      <a:r>
                        <a:rPr lang="en-US" altLang="ko-KR" sz="1000" dirty="0" smtClean="0"/>
                        <a:t>A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5" name="직사각형 44"/>
          <p:cNvSpPr/>
          <p:nvPr/>
        </p:nvSpPr>
        <p:spPr>
          <a:xfrm>
            <a:off x="2256194" y="2853671"/>
            <a:ext cx="416576" cy="1785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23</a:t>
            </a:r>
            <a:endParaRPr lang="ko-KR" altLang="en-US" sz="900" dirty="0"/>
          </a:p>
        </p:txBody>
      </p:sp>
      <p:sp>
        <p:nvSpPr>
          <p:cNvPr id="46" name="직사각형 45"/>
          <p:cNvSpPr/>
          <p:nvPr/>
        </p:nvSpPr>
        <p:spPr>
          <a:xfrm>
            <a:off x="2251304" y="3107666"/>
            <a:ext cx="416576" cy="1785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17</a:t>
            </a:r>
            <a:endParaRPr lang="ko-KR" altLang="en-US" sz="900" dirty="0"/>
          </a:p>
        </p:txBody>
      </p:sp>
      <p:sp>
        <p:nvSpPr>
          <p:cNvPr id="47" name="직사각형 46"/>
          <p:cNvSpPr/>
          <p:nvPr/>
        </p:nvSpPr>
        <p:spPr>
          <a:xfrm>
            <a:off x="2254229" y="3346031"/>
            <a:ext cx="416576" cy="1785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36</a:t>
            </a:r>
            <a:endParaRPr lang="ko-KR" altLang="en-US" sz="900" dirty="0"/>
          </a:p>
        </p:txBody>
      </p:sp>
      <p:sp>
        <p:nvSpPr>
          <p:cNvPr id="48" name="직사각형 47"/>
          <p:cNvSpPr/>
          <p:nvPr/>
        </p:nvSpPr>
        <p:spPr>
          <a:xfrm>
            <a:off x="2257154" y="3584396"/>
            <a:ext cx="416576" cy="1785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7</a:t>
            </a:r>
            <a:endParaRPr lang="ko-KR" altLang="en-US" sz="900" dirty="0"/>
          </a:p>
        </p:txBody>
      </p:sp>
      <p:sp>
        <p:nvSpPr>
          <p:cNvPr id="49" name="직사각형 48"/>
          <p:cNvSpPr/>
          <p:nvPr/>
        </p:nvSpPr>
        <p:spPr>
          <a:xfrm>
            <a:off x="2260079" y="3822761"/>
            <a:ext cx="416576" cy="1785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12</a:t>
            </a:r>
            <a:endParaRPr lang="ko-KR" altLang="en-US" sz="900" dirty="0"/>
          </a:p>
        </p:txBody>
      </p:sp>
      <p:sp>
        <p:nvSpPr>
          <p:cNvPr id="50" name="직사각형 49"/>
          <p:cNvSpPr/>
          <p:nvPr/>
        </p:nvSpPr>
        <p:spPr>
          <a:xfrm>
            <a:off x="1122191" y="3774624"/>
            <a:ext cx="632839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1" name="구부러진 연결선 50"/>
          <p:cNvCxnSpPr>
            <a:stCxn id="50" idx="2"/>
          </p:cNvCxnSpPr>
          <p:nvPr/>
        </p:nvCxnSpPr>
        <p:spPr>
          <a:xfrm rot="5400000">
            <a:off x="1202625" y="4298642"/>
            <a:ext cx="47197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2015052" y="4093437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그룹 추가</a:t>
            </a:r>
            <a:endParaRPr lang="ko-KR" altLang="en-US" sz="900" dirty="0"/>
          </a:p>
        </p:txBody>
      </p:sp>
      <p:sp>
        <p:nvSpPr>
          <p:cNvPr id="53" name="TextBox 52"/>
          <p:cNvSpPr txBox="1"/>
          <p:nvPr/>
        </p:nvSpPr>
        <p:spPr>
          <a:xfrm>
            <a:off x="2169700" y="4697516"/>
            <a:ext cx="522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accent6"/>
                </a:solidFill>
              </a:rPr>
              <a:t>Write</a:t>
            </a:r>
            <a:endParaRPr lang="ko-KR" altLang="en-US" sz="1000" b="1" dirty="0">
              <a:solidFill>
                <a:schemeClr val="accent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1538" y="4652971"/>
            <a:ext cx="632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accent6"/>
                </a:solidFill>
              </a:rPr>
              <a:t>Modify</a:t>
            </a:r>
            <a:endParaRPr lang="ko-KR" altLang="en-US" sz="1000" b="1" dirty="0">
              <a:solidFill>
                <a:schemeClr val="accent6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130680" y="2798921"/>
            <a:ext cx="632839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구부러진 연결선 55"/>
          <p:cNvCxnSpPr>
            <a:stCxn id="55" idx="3"/>
            <a:endCxn id="57" idx="1"/>
          </p:cNvCxnSpPr>
          <p:nvPr/>
        </p:nvCxnSpPr>
        <p:spPr>
          <a:xfrm>
            <a:off x="2763519" y="2942937"/>
            <a:ext cx="2880051" cy="8321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643570" y="3581401"/>
            <a:ext cx="1080120" cy="38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주소록 </a:t>
            </a:r>
            <a:r>
              <a:rPr lang="en-US" altLang="ko-KR" sz="1200" dirty="0" smtClean="0"/>
              <a:t>List</a:t>
            </a:r>
          </a:p>
          <a:p>
            <a:pPr algn="ctr"/>
            <a:r>
              <a:rPr lang="ko-KR" altLang="en-US" sz="1200" dirty="0" smtClean="0"/>
              <a:t>페이지</a:t>
            </a:r>
            <a:endParaRPr lang="ko-KR" altLang="en-US" sz="1200" dirty="0"/>
          </a:p>
        </p:txBody>
      </p:sp>
      <p:cxnSp>
        <p:nvCxnSpPr>
          <p:cNvPr id="58" name="직선 화살표 연결선 57"/>
          <p:cNvCxnSpPr/>
          <p:nvPr/>
        </p:nvCxnSpPr>
        <p:spPr>
          <a:xfrm>
            <a:off x="2447099" y="4255739"/>
            <a:ext cx="0" cy="368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9" name="직사각형 58"/>
          <p:cNvSpPr/>
          <p:nvPr/>
        </p:nvSpPr>
        <p:spPr>
          <a:xfrm>
            <a:off x="3604905" y="2856908"/>
            <a:ext cx="670900" cy="178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중복제거</a:t>
            </a:r>
            <a:endParaRPr lang="ko-KR" altLang="en-US" sz="900" dirty="0"/>
          </a:p>
        </p:txBody>
      </p:sp>
      <p:sp>
        <p:nvSpPr>
          <p:cNvPr id="60" name="직사각형 59"/>
          <p:cNvSpPr/>
          <p:nvPr/>
        </p:nvSpPr>
        <p:spPr>
          <a:xfrm>
            <a:off x="3604905" y="3099372"/>
            <a:ext cx="670900" cy="178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중복제거</a:t>
            </a:r>
            <a:endParaRPr lang="ko-KR" altLang="en-US" sz="900" dirty="0"/>
          </a:p>
        </p:txBody>
      </p:sp>
      <p:sp>
        <p:nvSpPr>
          <p:cNvPr id="61" name="직사각형 60"/>
          <p:cNvSpPr/>
          <p:nvPr/>
        </p:nvSpPr>
        <p:spPr>
          <a:xfrm>
            <a:off x="3604905" y="3341836"/>
            <a:ext cx="670900" cy="178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중복제거</a:t>
            </a:r>
            <a:endParaRPr lang="ko-KR" altLang="en-US" sz="900" dirty="0"/>
          </a:p>
        </p:txBody>
      </p:sp>
      <p:sp>
        <p:nvSpPr>
          <p:cNvPr id="62" name="직사각형 61"/>
          <p:cNvSpPr/>
          <p:nvPr/>
        </p:nvSpPr>
        <p:spPr>
          <a:xfrm>
            <a:off x="3604905" y="3584300"/>
            <a:ext cx="670900" cy="178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중복제거</a:t>
            </a:r>
            <a:endParaRPr lang="ko-KR" altLang="en-US" sz="900" dirty="0"/>
          </a:p>
        </p:txBody>
      </p:sp>
      <p:sp>
        <p:nvSpPr>
          <p:cNvPr id="63" name="직사각형 62"/>
          <p:cNvSpPr/>
          <p:nvPr/>
        </p:nvSpPr>
        <p:spPr>
          <a:xfrm>
            <a:off x="3604905" y="3826764"/>
            <a:ext cx="670900" cy="178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중복제거</a:t>
            </a:r>
            <a:endParaRPr lang="ko-KR" altLang="en-US" sz="900" dirty="0"/>
          </a:p>
        </p:txBody>
      </p:sp>
      <p:sp>
        <p:nvSpPr>
          <p:cNvPr id="64" name="직사각형 63"/>
          <p:cNvSpPr/>
          <p:nvPr/>
        </p:nvSpPr>
        <p:spPr>
          <a:xfrm>
            <a:off x="3563888" y="3774624"/>
            <a:ext cx="761714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5" name="구부러진 연결선 55"/>
          <p:cNvCxnSpPr>
            <a:stCxn id="64" idx="2"/>
            <a:endCxn id="66" idx="1"/>
          </p:cNvCxnSpPr>
          <p:nvPr/>
        </p:nvCxnSpPr>
        <p:spPr>
          <a:xfrm rot="16200000" flipH="1">
            <a:off x="4545010" y="3462390"/>
            <a:ext cx="498295" cy="169882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6" name="직사각형 65"/>
          <p:cNvSpPr/>
          <p:nvPr/>
        </p:nvSpPr>
        <p:spPr>
          <a:xfrm>
            <a:off x="5643570" y="4367219"/>
            <a:ext cx="1080120" cy="38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중복제거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페이지</a:t>
            </a:r>
            <a:endParaRPr lang="ko-KR" altLang="en-US" sz="1200" dirty="0"/>
          </a:p>
        </p:txBody>
      </p:sp>
      <p:sp>
        <p:nvSpPr>
          <p:cNvPr id="67" name="직사각형 66"/>
          <p:cNvSpPr/>
          <p:nvPr/>
        </p:nvSpPr>
        <p:spPr>
          <a:xfrm>
            <a:off x="3932293" y="2292465"/>
            <a:ext cx="811789" cy="178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그룹 통합</a:t>
            </a:r>
            <a:endParaRPr lang="ko-KR" altLang="en-US" sz="900" dirty="0"/>
          </a:p>
        </p:txBody>
      </p:sp>
      <p:sp>
        <p:nvSpPr>
          <p:cNvPr id="68" name="직사각형 67"/>
          <p:cNvSpPr/>
          <p:nvPr/>
        </p:nvSpPr>
        <p:spPr>
          <a:xfrm>
            <a:off x="3906907" y="2237715"/>
            <a:ext cx="916457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9" name="구부러진 연결선 68"/>
          <p:cNvCxnSpPr>
            <a:stCxn id="67" idx="3"/>
            <a:endCxn id="70" idx="0"/>
          </p:cNvCxnSpPr>
          <p:nvPr/>
        </p:nvCxnSpPr>
        <p:spPr>
          <a:xfrm>
            <a:off x="4744082" y="2381731"/>
            <a:ext cx="1439548" cy="55672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0" name="직사각형 69"/>
          <p:cNvSpPr/>
          <p:nvPr/>
        </p:nvSpPr>
        <p:spPr>
          <a:xfrm>
            <a:off x="5643570" y="2938459"/>
            <a:ext cx="1080120" cy="38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그룹통합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페이지</a:t>
            </a:r>
            <a:endParaRPr lang="ko-KR" altLang="en-US" sz="1200" dirty="0"/>
          </a:p>
        </p:txBody>
      </p:sp>
      <p:sp>
        <p:nvSpPr>
          <p:cNvPr id="77" name="직사각형 76"/>
          <p:cNvSpPr/>
          <p:nvPr/>
        </p:nvSpPr>
        <p:spPr>
          <a:xfrm>
            <a:off x="3071802" y="5510227"/>
            <a:ext cx="1080120" cy="38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다음 페이지</a:t>
            </a:r>
            <a:endParaRPr lang="ko-KR" altLang="en-US" sz="1200" dirty="0"/>
          </a:p>
        </p:txBody>
      </p:sp>
      <p:sp>
        <p:nvSpPr>
          <p:cNvPr id="71" name="직사각형 70"/>
          <p:cNvSpPr/>
          <p:nvPr/>
        </p:nvSpPr>
        <p:spPr>
          <a:xfrm>
            <a:off x="4328956" y="2856908"/>
            <a:ext cx="554463" cy="1785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발송용</a:t>
            </a:r>
            <a:endParaRPr lang="ko-KR" altLang="en-US" sz="900" dirty="0"/>
          </a:p>
        </p:txBody>
      </p:sp>
      <p:sp>
        <p:nvSpPr>
          <p:cNvPr id="72" name="직사각형 71"/>
          <p:cNvSpPr/>
          <p:nvPr/>
        </p:nvSpPr>
        <p:spPr>
          <a:xfrm>
            <a:off x="4917410" y="2860145"/>
            <a:ext cx="554463" cy="1785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전체</a:t>
            </a:r>
            <a:endParaRPr lang="ko-KR" altLang="en-US" sz="900" dirty="0"/>
          </a:p>
        </p:txBody>
      </p:sp>
      <p:sp>
        <p:nvSpPr>
          <p:cNvPr id="73" name="직사각형 72"/>
          <p:cNvSpPr/>
          <p:nvPr/>
        </p:nvSpPr>
        <p:spPr>
          <a:xfrm>
            <a:off x="4335927" y="3097042"/>
            <a:ext cx="554463" cy="1785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발송용</a:t>
            </a:r>
            <a:endParaRPr lang="ko-KR" altLang="en-US" sz="900" dirty="0"/>
          </a:p>
        </p:txBody>
      </p:sp>
      <p:sp>
        <p:nvSpPr>
          <p:cNvPr id="74" name="직사각형 73"/>
          <p:cNvSpPr/>
          <p:nvPr/>
        </p:nvSpPr>
        <p:spPr>
          <a:xfrm>
            <a:off x="4924381" y="3100279"/>
            <a:ext cx="554463" cy="1785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전체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4342898" y="3337176"/>
            <a:ext cx="554463" cy="1785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발송용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4931352" y="3340413"/>
            <a:ext cx="554463" cy="1785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전체</a:t>
            </a:r>
          </a:p>
        </p:txBody>
      </p:sp>
      <p:sp>
        <p:nvSpPr>
          <p:cNvPr id="78" name="직사각형 77"/>
          <p:cNvSpPr/>
          <p:nvPr/>
        </p:nvSpPr>
        <p:spPr>
          <a:xfrm>
            <a:off x="4349869" y="3577310"/>
            <a:ext cx="554463" cy="1785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발송용</a:t>
            </a:r>
          </a:p>
        </p:txBody>
      </p:sp>
      <p:sp>
        <p:nvSpPr>
          <p:cNvPr id="79" name="직사각형 78"/>
          <p:cNvSpPr/>
          <p:nvPr/>
        </p:nvSpPr>
        <p:spPr>
          <a:xfrm>
            <a:off x="4938323" y="3580547"/>
            <a:ext cx="554463" cy="1785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전체</a:t>
            </a:r>
          </a:p>
        </p:txBody>
      </p:sp>
      <p:sp>
        <p:nvSpPr>
          <p:cNvPr id="80" name="직사각형 79"/>
          <p:cNvSpPr/>
          <p:nvPr/>
        </p:nvSpPr>
        <p:spPr>
          <a:xfrm>
            <a:off x="4356840" y="3817444"/>
            <a:ext cx="554463" cy="1785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발송용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4945294" y="3820681"/>
            <a:ext cx="554463" cy="1785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전체</a:t>
            </a:r>
          </a:p>
        </p:txBody>
      </p: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442368" y="2019416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83" name="Oval 15"/>
          <p:cNvSpPr>
            <a:spLocks noChangeArrowheads="1"/>
          </p:cNvSpPr>
          <p:nvPr/>
        </p:nvSpPr>
        <p:spPr bwMode="auto">
          <a:xfrm>
            <a:off x="1999271" y="2813903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84" name="Oval 15"/>
          <p:cNvSpPr>
            <a:spLocks noChangeArrowheads="1"/>
          </p:cNvSpPr>
          <p:nvPr/>
        </p:nvSpPr>
        <p:spPr bwMode="auto">
          <a:xfrm>
            <a:off x="5067295" y="2551527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23576"/>
              </p:ext>
            </p:extLst>
          </p:nvPr>
        </p:nvGraphicFramePr>
        <p:xfrm>
          <a:off x="6800849" y="1157281"/>
          <a:ext cx="2287624" cy="430561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Write</a:t>
                      </a:r>
                    </a:p>
                    <a:p>
                      <a:r>
                        <a:rPr lang="en-US" altLang="ko-KR" sz="800" dirty="0" smtClean="0"/>
                        <a:t>1. </a:t>
                      </a:r>
                      <a:r>
                        <a:rPr lang="ko-KR" altLang="en-US" sz="800" dirty="0" smtClean="0"/>
                        <a:t>그룹번호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800" dirty="0" smtClean="0"/>
                        <a:t>2. </a:t>
                      </a:r>
                      <a:r>
                        <a:rPr lang="ko-KR" altLang="en-US" sz="800" dirty="0" smtClean="0"/>
                        <a:t>버튼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등록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Modify</a:t>
                      </a:r>
                    </a:p>
                    <a:p>
                      <a:r>
                        <a:rPr lang="en-US" altLang="ko-KR" sz="800" dirty="0" smtClean="0"/>
                        <a:t>1. </a:t>
                      </a:r>
                      <a:r>
                        <a:rPr lang="ko-KR" altLang="en-US" sz="800" dirty="0" smtClean="0"/>
                        <a:t>그룹번호</a:t>
                      </a:r>
                      <a:r>
                        <a:rPr lang="en-US" altLang="ko-KR" sz="800" dirty="0" smtClean="0"/>
                        <a:t> : </a:t>
                      </a:r>
                      <a:r>
                        <a:rPr lang="ko-KR" altLang="en-US" sz="800" dirty="0" smtClean="0"/>
                        <a:t>자동입력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800" dirty="0" smtClean="0"/>
                        <a:t>2. </a:t>
                      </a:r>
                      <a:r>
                        <a:rPr lang="ko-KR" altLang="en-US" sz="800" dirty="0" err="1" smtClean="0"/>
                        <a:t>그룹명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비고 수정 가능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800" dirty="0" smtClean="0"/>
                        <a:t>3. </a:t>
                      </a:r>
                      <a:r>
                        <a:rPr lang="ko-KR" altLang="en-US" sz="800" dirty="0" smtClean="0"/>
                        <a:t>버튼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수정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삭제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View</a:t>
                      </a:r>
                    </a:p>
                    <a:p>
                      <a:r>
                        <a:rPr lang="ko-KR" altLang="en-US" sz="800" dirty="0" smtClean="0"/>
                        <a:t>내 주소록으로 복사 버튼 나옴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그룹관리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 </a:t>
            </a:r>
            <a:r>
              <a:rPr lang="en-US" altLang="ko-KR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Wirte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/Modify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sz="700" b="1" dirty="0">
              <a:solidFill>
                <a:srgbClr val="FCC27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976012"/>
              </p:ext>
            </p:extLst>
          </p:nvPr>
        </p:nvGraphicFramePr>
        <p:xfrm>
          <a:off x="928662" y="2311220"/>
          <a:ext cx="4896544" cy="9697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4034214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그룹번호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6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그룹명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482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비고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2" name="직사각형 71"/>
          <p:cNvSpPr/>
          <p:nvPr/>
        </p:nvSpPr>
        <p:spPr>
          <a:xfrm>
            <a:off x="1872581" y="2608671"/>
            <a:ext cx="359258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1872581" y="2832510"/>
            <a:ext cx="3592586" cy="4108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2801651" y="3352943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등록</a:t>
            </a:r>
            <a:endParaRPr lang="ko-KR" altLang="en-US" sz="900" dirty="0"/>
          </a:p>
        </p:txBody>
      </p:sp>
      <p:sp>
        <p:nvSpPr>
          <p:cNvPr id="17" name="직사각형 16"/>
          <p:cNvSpPr/>
          <p:nvPr/>
        </p:nvSpPr>
        <p:spPr>
          <a:xfrm>
            <a:off x="3855320" y="3378404"/>
            <a:ext cx="1234253" cy="1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내 주소록으로  복사</a:t>
            </a:r>
            <a:endParaRPr lang="ko-KR" altLang="en-US" sz="900" dirty="0"/>
          </a:p>
        </p:txBody>
      </p:sp>
      <p:sp>
        <p:nvSpPr>
          <p:cNvPr id="18" name="직사각형 17"/>
          <p:cNvSpPr/>
          <p:nvPr/>
        </p:nvSpPr>
        <p:spPr>
          <a:xfrm>
            <a:off x="3824282" y="3304690"/>
            <a:ext cx="1311276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4479920" y="3600741"/>
            <a:ext cx="0" cy="208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61596" y="3321902"/>
            <a:ext cx="1232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accent6"/>
                </a:solidFill>
              </a:rPr>
              <a:t>View </a:t>
            </a:r>
            <a:r>
              <a:rPr lang="ko-KR" altLang="en-US" sz="1000" b="1" dirty="0" err="1" smtClean="0">
                <a:solidFill>
                  <a:schemeClr val="accent6"/>
                </a:solidFill>
              </a:rPr>
              <a:t>일때만</a:t>
            </a:r>
            <a:r>
              <a:rPr lang="ko-KR" altLang="en-US" sz="1000" b="1" dirty="0" smtClean="0">
                <a:solidFill>
                  <a:schemeClr val="accent6"/>
                </a:solidFill>
              </a:rPr>
              <a:t> 나옴</a:t>
            </a:r>
            <a:endParaRPr lang="ko-KR" altLang="en-US" sz="1000" b="1" dirty="0">
              <a:solidFill>
                <a:schemeClr val="accent6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223133" y="5047103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등록</a:t>
            </a:r>
            <a:endParaRPr lang="ko-KR" altLang="en-US" sz="900" dirty="0"/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7380"/>
              </p:ext>
            </p:extLst>
          </p:nvPr>
        </p:nvGraphicFramePr>
        <p:xfrm>
          <a:off x="1079993" y="4001228"/>
          <a:ext cx="4896544" cy="9697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4034214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그룹번호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6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그룹명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482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비고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2023912" y="4298679"/>
            <a:ext cx="359258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그룹</a:t>
            </a:r>
            <a:r>
              <a:rPr lang="en-US" altLang="ko-KR" sz="800" dirty="0" smtClean="0">
                <a:solidFill>
                  <a:schemeClr val="tx1"/>
                </a:solidFill>
              </a:rPr>
              <a:t>A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023912" y="4522518"/>
            <a:ext cx="3592586" cy="4108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971600" y="3933056"/>
            <a:ext cx="5040560" cy="13681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27"/>
          <p:cNvSpPr>
            <a:spLocks noChangeArrowheads="1"/>
          </p:cNvSpPr>
          <p:nvPr/>
        </p:nvSpPr>
        <p:spPr bwMode="auto">
          <a:xfrm>
            <a:off x="114269" y="2183158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47003"/>
              </p:ext>
            </p:extLst>
          </p:nvPr>
        </p:nvGraphicFramePr>
        <p:xfrm>
          <a:off x="6800849" y="1157281"/>
          <a:ext cx="2287624" cy="388397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smtClean="0"/>
                        <a:t>성명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휴대폰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연락처</a:t>
                      </a:r>
                      <a:r>
                        <a:rPr lang="en-US" altLang="ko-KR" sz="800" dirty="0" smtClean="0"/>
                        <a:t>, E-mail, </a:t>
                      </a:r>
                      <a:r>
                        <a:rPr lang="ko-KR" altLang="en-US" sz="800" dirty="0" smtClean="0"/>
                        <a:t>비고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리스트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리스트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sz="700" b="1" dirty="0">
              <a:solidFill>
                <a:srgbClr val="FCC27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1520" y="2251545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성명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65088" y="2251544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215988" y="2217040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43991"/>
              </p:ext>
            </p:extLst>
          </p:nvPr>
        </p:nvGraphicFramePr>
        <p:xfrm>
          <a:off x="107504" y="2540348"/>
          <a:ext cx="6536198" cy="1188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0259"/>
                <a:gridCol w="467952"/>
                <a:gridCol w="657360"/>
                <a:gridCol w="370259"/>
                <a:gridCol w="846515"/>
                <a:gridCol w="792784"/>
                <a:gridCol w="1002981"/>
                <a:gridCol w="1014044"/>
                <a:gridCol w="1014044"/>
              </a:tblGrid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번호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성명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직장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직급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휴대폰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연락처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E-mail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주소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비고</a:t>
                      </a:r>
                      <a:endParaRPr lang="ko-KR" altLang="en-US" sz="7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5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회사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과장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010-1234-5678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02-1234-5678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2"/>
                        </a:rPr>
                        <a:t>a@daum.net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서울시 강동구</a:t>
                      </a:r>
                      <a:r>
                        <a:rPr lang="en-US" altLang="ko-KR" sz="700" dirty="0" smtClean="0"/>
                        <a:t>..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4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회사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부장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010-1234-5678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02-1234-5678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3"/>
                        </a:rPr>
                        <a:t>b@daum.net</a:t>
                      </a:r>
                      <a:endParaRPr lang="en-US" altLang="ko-KR" sz="7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서울시 강남구 논현</a:t>
                      </a:r>
                      <a:endParaRPr lang="en-US" altLang="ko-KR" sz="7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00" dirty="0" smtClean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C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회사</a:t>
                      </a:r>
                      <a:r>
                        <a:rPr lang="en-US" altLang="ko-KR" sz="700" dirty="0" smtClean="0"/>
                        <a:t>C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사원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010-1234-5678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02-1234-5678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4"/>
                        </a:rPr>
                        <a:t>c@daum.net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D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회사</a:t>
                      </a:r>
                      <a:r>
                        <a:rPr lang="en-US" altLang="ko-KR" sz="700" dirty="0" smtClean="0"/>
                        <a:t>D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대리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010-1234-5678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02-1234-5678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5"/>
                        </a:rPr>
                        <a:t>d@daum.net</a:t>
                      </a:r>
                      <a:endParaRPr lang="en-US" altLang="ko-KR" sz="7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00" dirty="0" smtClean="0"/>
                    </a:p>
                  </a:txBody>
                  <a:tcPr>
                    <a:noFill/>
                  </a:tcPr>
                </a:tc>
              </a:tr>
              <a:tr h="13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E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회사</a:t>
                      </a:r>
                      <a:r>
                        <a:rPr lang="en-US" altLang="ko-KR" sz="700" dirty="0" smtClean="0"/>
                        <a:t>E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대표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010-1234-5678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02-1234-5678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2"/>
                        </a:rPr>
                        <a:t>e@daum.net</a:t>
                      </a:r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2964402" y="4052516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주소록 추가</a:t>
            </a:r>
            <a:endParaRPr lang="ko-KR" altLang="en-US" sz="900" dirty="0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442368" y="2019416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3865036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ko-KR" altLang="en-US" sz="800" dirty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그룹 변경하면 해당 그룹으로 이동 됨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</a:t>
            </a:r>
            <a:r>
              <a:rPr lang="en-US" altLang="ko-KR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Wirte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</a:t>
            </a:r>
            <a:r>
              <a:rPr lang="en-US" altLang="ko-KR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Wirte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/Modify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sz="700" b="1" dirty="0">
              <a:solidFill>
                <a:srgbClr val="FCC27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56482"/>
              </p:ext>
            </p:extLst>
          </p:nvPr>
        </p:nvGraphicFramePr>
        <p:xfrm>
          <a:off x="857224" y="1916356"/>
          <a:ext cx="5184576" cy="33257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4322246"/>
              </a:tblGrid>
              <a:tr h="211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번호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6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11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그룹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77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성명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직장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직급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71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휴대폰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-            -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440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연락처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-            -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/>
                        <a:t>E-mail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  @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6549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주소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비고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2844102" y="5295811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저장</a:t>
            </a:r>
            <a:endParaRPr lang="ko-KR" altLang="en-US" sz="900" dirty="0"/>
          </a:p>
        </p:txBody>
      </p:sp>
      <p:sp>
        <p:nvSpPr>
          <p:cNvPr id="21" name="직사각형 20"/>
          <p:cNvSpPr/>
          <p:nvPr/>
        </p:nvSpPr>
        <p:spPr>
          <a:xfrm>
            <a:off x="1793328" y="2457222"/>
            <a:ext cx="1037047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793328" y="2691163"/>
            <a:ext cx="1632994" cy="1584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778781" y="4612287"/>
            <a:ext cx="3592586" cy="54690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89319" y="3186595"/>
            <a:ext cx="52369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010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441400" y="3192933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016707" y="3199271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793328" y="3424782"/>
            <a:ext cx="52369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02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445409" y="3431120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020716" y="3437458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764449" y="3673395"/>
            <a:ext cx="633669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89994" y="3673394"/>
            <a:ext cx="76674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smtClean="0">
                <a:solidFill>
                  <a:schemeClr val="tx1"/>
                </a:solidFill>
              </a:rPr>
              <a:t>직접입</a:t>
            </a:r>
            <a:r>
              <a:rPr lang="ko-KR" altLang="en-US" sz="800">
                <a:solidFill>
                  <a:schemeClr val="tx1"/>
                </a:solidFill>
              </a:rPr>
              <a:t>력</a:t>
            </a:r>
            <a:r>
              <a:rPr lang="en-US" altLang="ko-KR" sz="800" dirty="0" smtClean="0">
                <a:solidFill>
                  <a:schemeClr val="tx1"/>
                </a:solidFill>
              </a:rPr>
              <a:t>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617635" y="3675069"/>
            <a:ext cx="92775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793328" y="2936356"/>
            <a:ext cx="1080877" cy="1584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807728" y="2217753"/>
            <a:ext cx="633672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그룹</a:t>
            </a:r>
            <a:r>
              <a:rPr lang="en-US" altLang="ko-KR" sz="800" dirty="0" smtClean="0">
                <a:solidFill>
                  <a:schemeClr val="tx1"/>
                </a:solidFill>
              </a:rPr>
              <a:t>A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764909" y="3943734"/>
            <a:ext cx="552354" cy="14960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97897" y="3939763"/>
            <a:ext cx="523964" cy="1538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500" b="1" dirty="0" smtClean="0">
                <a:solidFill>
                  <a:prstClr val="white"/>
                </a:solidFill>
              </a:rPr>
              <a:t>우편번호</a:t>
            </a:r>
            <a:endParaRPr lang="ko-KR" altLang="en-US" sz="500" b="1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768202" y="4129036"/>
            <a:ext cx="2307317" cy="14960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64449" y="4302084"/>
            <a:ext cx="2307317" cy="14960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913496" y="5295811"/>
            <a:ext cx="1234253" cy="1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내 주소록으로  복사</a:t>
            </a:r>
            <a:endParaRPr lang="ko-KR" altLang="en-US" sz="900" dirty="0"/>
          </a:p>
        </p:txBody>
      </p:sp>
      <p:sp>
        <p:nvSpPr>
          <p:cNvPr id="42" name="직사각형 41"/>
          <p:cNvSpPr/>
          <p:nvPr/>
        </p:nvSpPr>
        <p:spPr>
          <a:xfrm>
            <a:off x="3882458" y="5222097"/>
            <a:ext cx="1311276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" name="구부러진 연결선 42"/>
          <p:cNvCxnSpPr>
            <a:stCxn id="42" idx="3"/>
            <a:endCxn id="44" idx="3"/>
          </p:cNvCxnSpPr>
          <p:nvPr/>
        </p:nvCxnSpPr>
        <p:spPr>
          <a:xfrm flipH="1">
            <a:off x="4151922" y="5366113"/>
            <a:ext cx="1041812" cy="614073"/>
          </a:xfrm>
          <a:prstGeom prst="curvedConnector3">
            <a:avLst>
              <a:gd name="adj1" fmla="val -21943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3071802" y="5786454"/>
            <a:ext cx="1080120" cy="38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다음 페이지</a:t>
            </a:r>
            <a:endParaRPr lang="ko-KR" altLang="en-US" sz="1200" dirty="0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2476347" y="2127101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46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3865036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그룹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내 그룹 중에서 선택 가능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복사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복사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sz="700" b="1" dirty="0">
              <a:solidFill>
                <a:srgbClr val="FCC27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32481"/>
              </p:ext>
            </p:extLst>
          </p:nvPr>
        </p:nvGraphicFramePr>
        <p:xfrm>
          <a:off x="857224" y="1928802"/>
          <a:ext cx="5184576" cy="33257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4322246"/>
              </a:tblGrid>
              <a:tr h="211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번호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6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11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그룹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    </a:t>
                      </a:r>
                      <a:r>
                        <a:rPr lang="ko-KR" altLang="en-US" sz="1000" b="0" dirty="0" smtClean="0">
                          <a:solidFill>
                            <a:srgbClr val="FF0000"/>
                          </a:solidFill>
                        </a:rPr>
                        <a:t>주소록을 추가할 그룹을 선택하세요</a:t>
                      </a:r>
                      <a:r>
                        <a:rPr lang="en-US" altLang="ko-KR" sz="1000" b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ko-KR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7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성명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직장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직급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71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휴대폰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-            -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440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연락처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-            -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/>
                        <a:t>E-mail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  @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6549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주소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비고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6" name="직사각형 45"/>
          <p:cNvSpPr/>
          <p:nvPr/>
        </p:nvSpPr>
        <p:spPr>
          <a:xfrm>
            <a:off x="2844102" y="5308257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저장</a:t>
            </a:r>
            <a:endParaRPr lang="ko-KR" altLang="en-US" sz="900" dirty="0"/>
          </a:p>
        </p:txBody>
      </p:sp>
      <p:sp>
        <p:nvSpPr>
          <p:cNvPr id="47" name="직사각형 46"/>
          <p:cNvSpPr/>
          <p:nvPr/>
        </p:nvSpPr>
        <p:spPr>
          <a:xfrm>
            <a:off x="1793328" y="2469668"/>
            <a:ext cx="1037047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793328" y="2703609"/>
            <a:ext cx="1632994" cy="1584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778781" y="4624733"/>
            <a:ext cx="3592586" cy="54690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789319" y="3199041"/>
            <a:ext cx="52369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010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41400" y="3205379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3016707" y="3211717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793328" y="3437228"/>
            <a:ext cx="52369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02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445409" y="3443566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3020716" y="3449904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764449" y="3685841"/>
            <a:ext cx="633669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589994" y="3685840"/>
            <a:ext cx="76674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smtClean="0">
                <a:solidFill>
                  <a:schemeClr val="tx1"/>
                </a:solidFill>
              </a:rPr>
              <a:t>직접입</a:t>
            </a:r>
            <a:r>
              <a:rPr lang="ko-KR" altLang="en-US" sz="800">
                <a:solidFill>
                  <a:schemeClr val="tx1"/>
                </a:solidFill>
              </a:rPr>
              <a:t>력</a:t>
            </a:r>
            <a:r>
              <a:rPr lang="en-US" altLang="ko-KR" sz="800" dirty="0" smtClean="0">
                <a:solidFill>
                  <a:schemeClr val="tx1"/>
                </a:solidFill>
              </a:rPr>
              <a:t>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2617635" y="3687515"/>
            <a:ext cx="92775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1793328" y="2948802"/>
            <a:ext cx="1080877" cy="1584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807728" y="2230199"/>
            <a:ext cx="633672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그룹</a:t>
            </a:r>
            <a:r>
              <a:rPr lang="en-US" altLang="ko-KR" sz="800" dirty="0" smtClean="0">
                <a:solidFill>
                  <a:schemeClr val="tx1"/>
                </a:solidFill>
              </a:rPr>
              <a:t>A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764909" y="3956180"/>
            <a:ext cx="552354" cy="14960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97897" y="3952209"/>
            <a:ext cx="523964" cy="1538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500" b="1" dirty="0" smtClean="0">
                <a:solidFill>
                  <a:prstClr val="white"/>
                </a:solidFill>
              </a:rPr>
              <a:t>우편번호</a:t>
            </a:r>
            <a:endParaRPr lang="ko-KR" altLang="en-US" sz="500" b="1" dirty="0">
              <a:solidFill>
                <a:prstClr val="white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1768202" y="4141482"/>
            <a:ext cx="2307317" cy="14960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764449" y="4314530"/>
            <a:ext cx="2307317" cy="14960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표 51"/>
          <p:cNvGraphicFramePr>
            <a:graphicFrameLocks noGrp="1"/>
          </p:cNvGraphicFramePr>
          <p:nvPr/>
        </p:nvGraphicFramePr>
        <p:xfrm>
          <a:off x="142844" y="1826887"/>
          <a:ext cx="2286015" cy="42320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6134"/>
                <a:gridCol w="1449881"/>
              </a:tblGrid>
              <a:tr h="2116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그룹</a:t>
                      </a:r>
                      <a:endParaRPr lang="ko-KR" altLang="en-US" sz="700" b="0" dirty="0"/>
                    </a:p>
                  </a:txBody>
                  <a:tcPr marL="79351" marR="79351" marT="39676" marB="39676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 smtClean="0"/>
                        <a:t>그룹</a:t>
                      </a:r>
                      <a:r>
                        <a:rPr lang="en-US" altLang="ko-KR" sz="700" b="0" dirty="0" smtClean="0"/>
                        <a:t>A</a:t>
                      </a:r>
                      <a:endParaRPr lang="ko-KR" altLang="en-US" sz="700" b="0" dirty="0"/>
                    </a:p>
                  </a:txBody>
                  <a:tcPr marL="79351" marR="79351" marT="39676" marB="39676">
                    <a:noFill/>
                  </a:tcPr>
                </a:tc>
              </a:tr>
              <a:tr h="2116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중복검색 기준</a:t>
                      </a:r>
                      <a:endParaRPr lang="ko-KR" altLang="en-US" sz="700" dirty="0"/>
                    </a:p>
                  </a:txBody>
                  <a:tcPr marL="79351" marR="79351" marT="39676" marB="39676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  휴대폰    연락처    </a:t>
                      </a:r>
                      <a:r>
                        <a:rPr lang="en-US" altLang="ko-KR" sz="700" dirty="0" smtClean="0"/>
                        <a:t>E-mail</a:t>
                      </a:r>
                      <a:endParaRPr lang="ko-KR" altLang="en-US" sz="700" dirty="0"/>
                    </a:p>
                  </a:txBody>
                  <a:tcPr marL="79351" marR="79351" marT="39676" marB="39676"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/>
        </p:nvGraphicFramePr>
        <p:xfrm>
          <a:off x="142844" y="3835865"/>
          <a:ext cx="3929090" cy="22592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3510"/>
                <a:gridCol w="3275580"/>
              </a:tblGrid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번호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6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그룹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성명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직장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직급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휴대폰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            -            -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연락처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            -            -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/>
                        <a:t>E-mail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              @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3915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주소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2826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비고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/>
        </p:nvGraphicFramePr>
        <p:xfrm>
          <a:off x="176227" y="3285447"/>
          <a:ext cx="6434125" cy="5193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9661"/>
                <a:gridCol w="441919"/>
                <a:gridCol w="620789"/>
                <a:gridCol w="349661"/>
                <a:gridCol w="799422"/>
                <a:gridCol w="748679"/>
                <a:gridCol w="770046"/>
                <a:gridCol w="1134767"/>
                <a:gridCol w="406394"/>
                <a:gridCol w="406393"/>
                <a:gridCol w="406394"/>
              </a:tblGrid>
              <a:tr h="1707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번호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성명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직장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직급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휴대폰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연락처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E-mail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주소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비고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수정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삭제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7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53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회사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과장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010-1234-5678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02-1234-5678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2"/>
                        </a:rPr>
                        <a:t>a@daum.net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서울시 강동구</a:t>
                      </a:r>
                      <a:r>
                        <a:rPr lang="en-US" altLang="ko-KR" sz="700" dirty="0" smtClean="0"/>
                        <a:t>..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</a:tr>
              <a:tr h="1707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16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회사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부장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010-1234-5678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02-1234-5678</a:t>
                      </a:r>
                      <a:endParaRPr lang="ko-KR" altLang="en-US" sz="700" dirty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3"/>
                        </a:rPr>
                        <a:t>b@daum.net</a:t>
                      </a:r>
                      <a:endParaRPr lang="en-US" altLang="ko-KR" sz="700" dirty="0" smtClean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서울시 강남구 논현</a:t>
                      </a:r>
                      <a:endParaRPr lang="en-US" altLang="ko-KR" sz="700" dirty="0" smtClean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00" dirty="0" smtClean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00" dirty="0" smtClean="0"/>
                    </a:p>
                  </a:txBody>
                  <a:tcPr marL="66426" marR="66426" marT="33214" marB="33214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00" dirty="0" smtClean="0"/>
                    </a:p>
                  </a:txBody>
                  <a:tcPr marL="66426" marR="66426" marT="33214" marB="33214">
                    <a:noFill/>
                  </a:tcPr>
                </a:tc>
              </a:tr>
            </a:tbl>
          </a:graphicData>
        </a:graphic>
      </p:graphicFrame>
      <p:grpSp>
        <p:nvGrpSpPr>
          <p:cNvPr id="9" name="그룹 151"/>
          <p:cNvGrpSpPr/>
          <p:nvPr/>
        </p:nvGrpSpPr>
        <p:grpSpPr>
          <a:xfrm>
            <a:off x="96806" y="2019300"/>
            <a:ext cx="6563223" cy="4290401"/>
            <a:chOff x="33710" y="436010"/>
            <a:chExt cx="9001000" cy="6219658"/>
          </a:xfrm>
        </p:grpSpPr>
        <p:sp>
          <p:nvSpPr>
            <p:cNvPr id="110" name="직사각형 109"/>
            <p:cNvSpPr/>
            <p:nvPr/>
          </p:nvSpPr>
          <p:spPr>
            <a:xfrm>
              <a:off x="978598" y="822625"/>
              <a:ext cx="1099499" cy="14778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700" dirty="0" smtClean="0"/>
                <a:t>중복 찾기</a:t>
              </a:r>
              <a:endParaRPr lang="ko-KR" altLang="en-US" sz="700" dirty="0"/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602" y="501410"/>
              <a:ext cx="123825" cy="152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850" y="501410"/>
              <a:ext cx="123825" cy="152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914" y="501410"/>
              <a:ext cx="123825" cy="152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" name="직사각형 115"/>
            <p:cNvSpPr/>
            <p:nvPr/>
          </p:nvSpPr>
          <p:spPr>
            <a:xfrm>
              <a:off x="7910177" y="1691500"/>
              <a:ext cx="425887" cy="162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500" dirty="0" smtClean="0"/>
                <a:t>수정</a:t>
              </a:r>
              <a:endParaRPr lang="ko-KR" altLang="en-US" sz="500" dirty="0"/>
            </a:p>
          </p:txBody>
        </p:sp>
        <p:sp>
          <p:nvSpPr>
            <p:cNvPr id="117" name="직사각형 116"/>
            <p:cNvSpPr/>
            <p:nvPr/>
          </p:nvSpPr>
          <p:spPr>
            <a:xfrm>
              <a:off x="8453420" y="1691500"/>
              <a:ext cx="425887" cy="1623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500" dirty="0" smtClean="0"/>
                <a:t>삭제</a:t>
              </a:r>
              <a:endParaRPr lang="ko-KR" altLang="en-US" sz="500" dirty="0"/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7916339" y="1994018"/>
              <a:ext cx="425887" cy="162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500" dirty="0" smtClean="0"/>
                <a:t>수정</a:t>
              </a:r>
              <a:endParaRPr lang="ko-KR" altLang="en-US" sz="500" dirty="0"/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8459583" y="1994018"/>
              <a:ext cx="425887" cy="1623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500" dirty="0" smtClean="0"/>
                <a:t>삭제</a:t>
              </a:r>
              <a:endParaRPr lang="ko-KR" altLang="en-US" sz="500" dirty="0"/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7921562" y="2560212"/>
              <a:ext cx="425887" cy="162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500" dirty="0" smtClean="0"/>
                <a:t>수정</a:t>
              </a:r>
              <a:endParaRPr lang="ko-KR" altLang="en-US" sz="500" dirty="0"/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8464804" y="2560212"/>
              <a:ext cx="425887" cy="1623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500" dirty="0" smtClean="0"/>
                <a:t>삭제</a:t>
              </a:r>
              <a:endParaRPr lang="ko-KR" altLang="en-US" sz="500" dirty="0"/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7927723" y="2807496"/>
              <a:ext cx="425887" cy="162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500" dirty="0" smtClean="0"/>
                <a:t>수정</a:t>
              </a:r>
              <a:endParaRPr lang="ko-KR" altLang="en-US" sz="500" dirty="0"/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8470967" y="2807496"/>
              <a:ext cx="425887" cy="1623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500" dirty="0" smtClean="0"/>
                <a:t>삭제</a:t>
              </a:r>
              <a:endParaRPr lang="ko-KR" altLang="en-US" sz="500" dirty="0"/>
            </a:p>
          </p:txBody>
        </p:sp>
        <p:sp>
          <p:nvSpPr>
            <p:cNvPr id="125" name="TextBox 81"/>
            <p:cNvSpPr txBox="1"/>
            <p:nvPr/>
          </p:nvSpPr>
          <p:spPr>
            <a:xfrm>
              <a:off x="33710" y="1066428"/>
              <a:ext cx="2880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000" dirty="0" smtClean="0"/>
                <a:t>중복 </a:t>
              </a:r>
              <a:r>
                <a:rPr lang="en-US" altLang="ko-KR" sz="1000" dirty="0" smtClean="0"/>
                <a:t>Data : 4</a:t>
              </a:r>
              <a:r>
                <a:rPr lang="ko-KR" altLang="en-US" sz="1000" dirty="0" smtClean="0"/>
                <a:t>건</a:t>
              </a:r>
              <a:endParaRPr lang="en-US" altLang="ko-KR" sz="1000" dirty="0" smtClean="0"/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2092597" y="6382465"/>
              <a:ext cx="912927" cy="16230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700" dirty="0" smtClean="0"/>
                <a:t>저장</a:t>
              </a:r>
              <a:endParaRPr lang="ko-KR" altLang="en-US" sz="700" dirty="0"/>
            </a:p>
          </p:txBody>
        </p:sp>
        <p:sp>
          <p:nvSpPr>
            <p:cNvPr id="128" name="직사각형 127"/>
            <p:cNvSpPr/>
            <p:nvPr/>
          </p:nvSpPr>
          <p:spPr>
            <a:xfrm>
              <a:off x="1073173" y="3704048"/>
              <a:ext cx="1037046" cy="14401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1073173" y="3979412"/>
              <a:ext cx="1632994" cy="15841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1069076" y="6042144"/>
              <a:ext cx="3592585" cy="20707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1069164" y="4577108"/>
              <a:ext cx="523696" cy="14401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500" dirty="0" smtClean="0">
                  <a:solidFill>
                    <a:schemeClr val="tx1"/>
                  </a:solidFill>
                </a:rPr>
                <a:t>010 </a:t>
              </a:r>
              <a:r>
                <a:rPr lang="ko-KR" altLang="en-US" sz="500" dirty="0" smtClean="0">
                  <a:solidFill>
                    <a:schemeClr val="tx1"/>
                  </a:solidFill>
                </a:rPr>
                <a:t>▼</a:t>
              </a:r>
              <a:endParaRPr lang="ko-KR" altLang="en-US" sz="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1721245" y="4583446"/>
              <a:ext cx="432805" cy="14401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2296551" y="4589784"/>
              <a:ext cx="432805" cy="14401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1073173" y="4870528"/>
              <a:ext cx="523696" cy="14401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500" dirty="0" smtClean="0">
                  <a:solidFill>
                    <a:schemeClr val="tx1"/>
                  </a:solidFill>
                </a:rPr>
                <a:t>02 </a:t>
              </a:r>
              <a:r>
                <a:rPr lang="ko-KR" altLang="en-US" sz="500" dirty="0" smtClean="0">
                  <a:solidFill>
                    <a:schemeClr val="tx1"/>
                  </a:solidFill>
                </a:rPr>
                <a:t>▼</a:t>
              </a:r>
              <a:endParaRPr lang="ko-KR" altLang="en-US" sz="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1725254" y="4876866"/>
              <a:ext cx="432805" cy="14401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2300560" y="4883204"/>
              <a:ext cx="432805" cy="14401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1044293" y="5143884"/>
              <a:ext cx="633669" cy="14401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2869839" y="5143884"/>
              <a:ext cx="766743" cy="14401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500" smtClean="0">
                  <a:solidFill>
                    <a:schemeClr val="tx1"/>
                  </a:solidFill>
                </a:rPr>
                <a:t>직접입</a:t>
              </a:r>
              <a:r>
                <a:rPr lang="ko-KR" altLang="en-US" sz="500">
                  <a:solidFill>
                    <a:schemeClr val="tx1"/>
                  </a:solidFill>
                </a:rPr>
                <a:t>력</a:t>
              </a:r>
              <a:r>
                <a:rPr lang="en-US" altLang="ko-KR" sz="5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500" dirty="0" smtClean="0">
                  <a:solidFill>
                    <a:schemeClr val="tx1"/>
                  </a:solidFill>
                </a:rPr>
                <a:t>▼</a:t>
              </a:r>
              <a:endParaRPr lang="ko-KR" altLang="en-US" sz="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1897480" y="5145559"/>
              <a:ext cx="927754" cy="14401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1073173" y="4285445"/>
              <a:ext cx="1080877" cy="15841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1069284" y="3425917"/>
              <a:ext cx="902098" cy="14453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800" dirty="0" smtClean="0">
                  <a:solidFill>
                    <a:schemeClr val="tx1"/>
                  </a:solidFill>
                </a:rPr>
                <a:t>그룹</a:t>
              </a:r>
              <a:r>
                <a:rPr lang="en-US" altLang="ko-KR" sz="800" dirty="0" smtClean="0">
                  <a:solidFill>
                    <a:schemeClr val="tx1"/>
                  </a:solidFill>
                </a:rPr>
                <a:t>A </a:t>
              </a:r>
              <a:r>
                <a:rPr lang="ko-KR" altLang="en-US" sz="800" dirty="0" smtClean="0">
                  <a:solidFill>
                    <a:schemeClr val="tx1"/>
                  </a:solidFill>
                </a:rPr>
                <a:t>▼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1068961" y="5402011"/>
              <a:ext cx="552354" cy="149603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1072254" y="5747531"/>
              <a:ext cx="2307317" cy="149603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1068500" y="5566642"/>
              <a:ext cx="2307317" cy="149603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6" name="직사각형 145"/>
            <p:cNvSpPr/>
            <p:nvPr/>
          </p:nvSpPr>
          <p:spPr>
            <a:xfrm>
              <a:off x="7859222" y="2771027"/>
              <a:ext cx="556109" cy="26184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47" name="구부러진 연결선 103"/>
            <p:cNvCxnSpPr>
              <a:stCxn id="146" idx="2"/>
            </p:cNvCxnSpPr>
            <p:nvPr/>
          </p:nvCxnSpPr>
          <p:spPr>
            <a:xfrm rot="5400000">
              <a:off x="5837919" y="2693339"/>
              <a:ext cx="1959822" cy="2638894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8" name="직사각형 147"/>
            <p:cNvSpPr/>
            <p:nvPr/>
          </p:nvSpPr>
          <p:spPr>
            <a:xfrm>
              <a:off x="6854504" y="4053973"/>
              <a:ext cx="1080120" cy="387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200" dirty="0" smtClean="0"/>
                <a:t>팝</a:t>
              </a:r>
              <a:r>
                <a:rPr lang="ko-KR" altLang="en-US" sz="1200" dirty="0"/>
                <a:t>업</a:t>
              </a: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105718" y="3057488"/>
              <a:ext cx="5379601" cy="355355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50208" y="1085246"/>
              <a:ext cx="8984502" cy="5570422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51" name="꺾인 연결선 5"/>
            <p:cNvCxnSpPr>
              <a:endCxn id="150" idx="0"/>
            </p:cNvCxnSpPr>
            <p:nvPr/>
          </p:nvCxnSpPr>
          <p:spPr>
            <a:xfrm>
              <a:off x="3218916" y="436010"/>
              <a:ext cx="1323544" cy="64923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61" name="표 60"/>
          <p:cNvGraphicFramePr>
            <a:graphicFrameLocks noGrp="1"/>
          </p:cNvGraphicFramePr>
          <p:nvPr/>
        </p:nvGraphicFramePr>
        <p:xfrm>
          <a:off x="176182" y="2662232"/>
          <a:ext cx="6429419" cy="59371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9405"/>
                <a:gridCol w="441596"/>
                <a:gridCol w="620335"/>
                <a:gridCol w="349405"/>
                <a:gridCol w="798837"/>
                <a:gridCol w="748132"/>
                <a:gridCol w="769483"/>
                <a:gridCol w="1133938"/>
                <a:gridCol w="406096"/>
                <a:gridCol w="406096"/>
                <a:gridCol w="406096"/>
              </a:tblGrid>
              <a:tr h="1444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번호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성명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직장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직급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휴대폰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연락처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E-mail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주소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비고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수정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삭제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5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27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회사</a:t>
                      </a:r>
                      <a:r>
                        <a:rPr lang="en-US" altLang="ko-KR" sz="700" dirty="0" smtClean="0"/>
                        <a:t>A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과장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010-1234-5678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02-1234-5678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2"/>
                        </a:rPr>
                        <a:t>a@daum.net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서울시 강동구</a:t>
                      </a:r>
                      <a:r>
                        <a:rPr lang="en-US" altLang="ko-KR" sz="700" dirty="0" smtClean="0"/>
                        <a:t>..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</a:tr>
              <a:tr h="2135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4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회사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부장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010-1234-5678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02-1234-5678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hlinkClick r:id="rId3"/>
                        </a:rPr>
                        <a:t>b@daum.net</a:t>
                      </a:r>
                      <a:endParaRPr lang="en-US" altLang="ko-KR" sz="7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smtClean="0"/>
                        <a:t>서울시 강남구 논현</a:t>
                      </a:r>
                      <a:endParaRPr lang="en-US" altLang="ko-KR" sz="7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00" dirty="0" smtClean="0"/>
                    </a:p>
                  </a:txBody>
                  <a:tcPr marL="59985" marR="59985" marT="29993" marB="29993">
                    <a:noFill/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403383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ko-KR" altLang="en-US" sz="800" dirty="0" smtClean="0"/>
                        <a:t>기준항목으로 중복을 찾아 중복되는 것</a:t>
                      </a:r>
                      <a:endParaRPr lang="en-US" altLang="ko-KR" sz="800" dirty="0" smtClean="0"/>
                    </a:p>
                    <a:p>
                      <a:pPr marL="228600" indent="-228600" algn="l"/>
                      <a:r>
                        <a:rPr lang="ko-KR" altLang="en-US" sz="800" dirty="0" smtClean="0"/>
                        <a:t>끼리 묶어서 보여줌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팝업으로 수정하고 나면 원화면 </a:t>
                      </a:r>
                      <a:r>
                        <a:rPr lang="en-US" altLang="ko-KR" sz="800" dirty="0" smtClean="0"/>
                        <a:t>Refresh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삭제 버튼 누르면 해당 건을 삭제하고 </a:t>
                      </a:r>
                      <a:r>
                        <a:rPr lang="en-US" altLang="ko-KR" sz="800" dirty="0" smtClean="0"/>
                        <a:t>Refresh </a:t>
                      </a:r>
                      <a:r>
                        <a:rPr lang="ko-KR" altLang="en-US" sz="800" dirty="0" smtClean="0"/>
                        <a:t>하고 중복이 사라진 건은 나타나지 않음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중복제거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중복제거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sz="700" b="1" dirty="0">
              <a:solidFill>
                <a:srgbClr val="FCC27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1285852" y="5429264"/>
            <a:ext cx="665675" cy="111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우편번호</a:t>
            </a:r>
            <a:endParaRPr lang="ko-KR" altLang="en-US" sz="700" dirty="0"/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-32452" y="2885353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4071934" y="4652504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6520859" y="2804807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4363078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기준항목으로 중복을 찾아 중복되는 것끼리 묶어서 보여줌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팝업으로 수정하고 나면 원화면 </a:t>
                      </a:r>
                      <a:r>
                        <a:rPr lang="en-US" altLang="ko-KR" sz="800" dirty="0" smtClean="0"/>
                        <a:t>Refresh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원본그룹의 주소록을 사용하면 덮어쓰고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err="1" smtClean="0"/>
                        <a:t>타겟그룹의</a:t>
                      </a:r>
                      <a:r>
                        <a:rPr lang="ko-KR" altLang="en-US" sz="800" dirty="0" smtClean="0"/>
                        <a:t> 주소록을 사용하면 그냥 유지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중복제거 작업이 모두 완료 되면 선택한 모드에 따라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원본그룹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주소록 포함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을 유지하거나 삭제함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그룹통합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주소록 그룹통합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주소록</a:t>
            </a:r>
            <a:endParaRPr lang="ko-KR" altLang="en-US" sz="700" b="1" dirty="0">
              <a:solidFill>
                <a:srgbClr val="FCC27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9" name="표 98"/>
          <p:cNvGraphicFramePr>
            <a:graphicFrameLocks noGrp="1"/>
          </p:cNvGraphicFramePr>
          <p:nvPr/>
        </p:nvGraphicFramePr>
        <p:xfrm>
          <a:off x="142845" y="1826887"/>
          <a:ext cx="3143272" cy="5123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3469"/>
                <a:gridCol w="2309803"/>
              </a:tblGrid>
              <a:tr h="1509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 smtClean="0"/>
                        <a:t>모드</a:t>
                      </a:r>
                      <a:endParaRPr lang="ko-KR" altLang="en-US" sz="600" b="0" dirty="0"/>
                    </a:p>
                  </a:txBody>
                  <a:tcPr marL="79351" marR="79351" marT="39676" marB="39676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600" b="0" dirty="0" smtClean="0"/>
                        <a:t>  </a:t>
                      </a:r>
                      <a:r>
                        <a:rPr lang="ko-KR" altLang="en-US" sz="600" b="0" dirty="0" smtClean="0"/>
                        <a:t>통합 후 원본그룹유지     통합 후 원본 그룹 삭제</a:t>
                      </a:r>
                      <a:endParaRPr lang="ko-KR" altLang="en-US" sz="600" b="0" dirty="0"/>
                    </a:p>
                  </a:txBody>
                  <a:tcPr marL="79351" marR="79351" marT="39676" marB="39676">
                    <a:noFill/>
                  </a:tcPr>
                </a:tc>
              </a:tr>
              <a:tr h="1509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 smtClean="0"/>
                        <a:t>그룹선택</a:t>
                      </a:r>
                      <a:endParaRPr lang="ko-KR" altLang="en-US" sz="600" b="0" dirty="0"/>
                    </a:p>
                  </a:txBody>
                  <a:tcPr marL="79351" marR="79351" marT="39676" marB="39676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600" b="0" dirty="0"/>
                    </a:p>
                  </a:txBody>
                  <a:tcPr marL="79351" marR="79351" marT="39676" marB="39676">
                    <a:noFill/>
                  </a:tcPr>
                </a:tc>
              </a:tr>
              <a:tr h="1699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중복검색 기준</a:t>
                      </a:r>
                      <a:endParaRPr lang="ko-KR" altLang="en-US" sz="600" dirty="0"/>
                    </a:p>
                  </a:txBody>
                  <a:tcPr marL="79351" marR="79351" marT="39676" marB="39676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600" dirty="0" smtClean="0"/>
                        <a:t>  휴대폰    연락처    </a:t>
                      </a:r>
                      <a:r>
                        <a:rPr lang="en-US" altLang="ko-KR" sz="600" dirty="0" smtClean="0"/>
                        <a:t>E-mail</a:t>
                      </a:r>
                      <a:endParaRPr lang="ko-KR" altLang="en-US" sz="600" dirty="0"/>
                    </a:p>
                  </a:txBody>
                  <a:tcPr marL="79351" marR="79351" marT="39676" marB="39676">
                    <a:noFill/>
                  </a:tcPr>
                </a:tc>
              </a:tr>
            </a:tbl>
          </a:graphicData>
        </a:graphic>
      </p:graphicFrame>
      <p:graphicFrame>
        <p:nvGraphicFramePr>
          <p:cNvPr id="100" name="표 99"/>
          <p:cNvGraphicFramePr>
            <a:graphicFrameLocks noGrp="1"/>
          </p:cNvGraphicFramePr>
          <p:nvPr/>
        </p:nvGraphicFramePr>
        <p:xfrm>
          <a:off x="142844" y="3835865"/>
          <a:ext cx="3929090" cy="22592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3510"/>
                <a:gridCol w="3275580"/>
              </a:tblGrid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번호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6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그룹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성명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직장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직급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휴대폰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            -            -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연락처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            -            -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1952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/>
                        <a:t>E-mail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/>
                        <a:t>              @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3915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주소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  <a:tr h="2826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 smtClean="0"/>
                        <a:t>비고</a:t>
                      </a:r>
                      <a:endParaRPr lang="ko-KR" altLang="en-US" sz="7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" name="표 100"/>
          <p:cNvGraphicFramePr>
            <a:graphicFrameLocks noGrp="1"/>
          </p:cNvGraphicFramePr>
          <p:nvPr/>
        </p:nvGraphicFramePr>
        <p:xfrm>
          <a:off x="176227" y="3285447"/>
          <a:ext cx="6434124" cy="5121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1638"/>
                <a:gridCol w="419141"/>
                <a:gridCol w="588791"/>
                <a:gridCol w="331638"/>
                <a:gridCol w="331638"/>
                <a:gridCol w="758217"/>
                <a:gridCol w="710089"/>
                <a:gridCol w="730355"/>
                <a:gridCol w="1076277"/>
                <a:gridCol w="343539"/>
                <a:gridCol w="400050"/>
                <a:gridCol w="412751"/>
              </a:tblGrid>
              <a:tr h="1707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그룹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번호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성명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직장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직급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휴대폰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연락처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E-mail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주소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비고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수정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삭제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7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그룹</a:t>
                      </a:r>
                      <a:r>
                        <a:rPr lang="en-US" altLang="ko-KR" sz="600" dirty="0" smtClean="0"/>
                        <a:t>A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27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직원</a:t>
                      </a:r>
                      <a:r>
                        <a:rPr lang="en-US" altLang="ko-KR" sz="600" dirty="0" smtClean="0"/>
                        <a:t>A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회사</a:t>
                      </a:r>
                      <a:r>
                        <a:rPr lang="en-US" altLang="ko-KR" sz="600" dirty="0" smtClean="0"/>
                        <a:t>A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과장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010-1234-5678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02-1234-5678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hlinkClick r:id="rId2"/>
                        </a:rPr>
                        <a:t>a@daum.net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600" dirty="0" smtClean="0"/>
                        <a:t>서울시 강동구</a:t>
                      </a:r>
                      <a:r>
                        <a:rPr lang="en-US" altLang="ko-KR" sz="600" dirty="0" smtClean="0"/>
                        <a:t>..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</a:tr>
              <a:tr h="1707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그룹</a:t>
                      </a:r>
                      <a:r>
                        <a:rPr lang="en-US" altLang="ko-KR" sz="600" dirty="0" smtClean="0"/>
                        <a:t>B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27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직원</a:t>
                      </a:r>
                      <a:r>
                        <a:rPr lang="en-US" altLang="ko-KR" sz="600" dirty="0" smtClean="0"/>
                        <a:t>A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회사</a:t>
                      </a:r>
                      <a:r>
                        <a:rPr lang="en-US" altLang="ko-KR" sz="600" dirty="0" smtClean="0"/>
                        <a:t>B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부장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010-1234-5678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02-1234-5678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hlinkClick r:id="rId3"/>
                        </a:rPr>
                        <a:t>b@daum.net</a:t>
                      </a:r>
                      <a:endParaRPr lang="en-US" altLang="ko-KR" sz="6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600" dirty="0" smtClean="0"/>
                        <a:t>서울시 강남구 논현</a:t>
                      </a:r>
                      <a:endParaRPr lang="en-US" altLang="ko-KR" sz="6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6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6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600" dirty="0" smtClean="0"/>
                    </a:p>
                  </a:txBody>
                  <a:tcPr marL="59985" marR="59985" marT="29993" marB="29993">
                    <a:noFill/>
                  </a:tcPr>
                </a:tc>
              </a:tr>
            </a:tbl>
          </a:graphicData>
        </a:graphic>
      </p:graphicFrame>
      <p:sp>
        <p:nvSpPr>
          <p:cNvPr id="103" name="직사각형 102"/>
          <p:cNvSpPr/>
          <p:nvPr/>
        </p:nvSpPr>
        <p:spPr>
          <a:xfrm>
            <a:off x="1331890" y="2376480"/>
            <a:ext cx="801717" cy="1019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중복 찾기</a:t>
            </a:r>
            <a:endParaRPr lang="ko-KR" altLang="en-US" sz="700" dirty="0"/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3" y="2199915"/>
            <a:ext cx="90289" cy="10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52" y="2199915"/>
            <a:ext cx="90289" cy="10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48" y="2199915"/>
            <a:ext cx="90289" cy="10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직사각형 106"/>
          <p:cNvSpPr/>
          <p:nvPr/>
        </p:nvSpPr>
        <p:spPr>
          <a:xfrm>
            <a:off x="5840058" y="2885353"/>
            <a:ext cx="310542" cy="11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00" dirty="0" smtClean="0"/>
              <a:t>수정</a:t>
            </a:r>
            <a:endParaRPr lang="ko-KR" altLang="en-US" sz="500" dirty="0"/>
          </a:p>
        </p:txBody>
      </p:sp>
      <p:sp>
        <p:nvSpPr>
          <p:cNvPr id="108" name="직사각형 107"/>
          <p:cNvSpPr/>
          <p:nvPr/>
        </p:nvSpPr>
        <p:spPr>
          <a:xfrm>
            <a:off x="6236172" y="2885353"/>
            <a:ext cx="310542" cy="1119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00" dirty="0" smtClean="0"/>
              <a:t>삭제</a:t>
            </a:r>
            <a:endParaRPr lang="ko-KR" altLang="en-US" sz="500" dirty="0"/>
          </a:p>
        </p:txBody>
      </p:sp>
      <p:sp>
        <p:nvSpPr>
          <p:cNvPr id="109" name="직사각형 108"/>
          <p:cNvSpPr/>
          <p:nvPr/>
        </p:nvSpPr>
        <p:spPr>
          <a:xfrm>
            <a:off x="5844551" y="3094034"/>
            <a:ext cx="310542" cy="11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00" dirty="0" smtClean="0"/>
              <a:t>수정</a:t>
            </a:r>
            <a:endParaRPr lang="ko-KR" altLang="en-US" sz="500" dirty="0"/>
          </a:p>
        </p:txBody>
      </p:sp>
      <p:sp>
        <p:nvSpPr>
          <p:cNvPr id="110" name="직사각형 109"/>
          <p:cNvSpPr/>
          <p:nvPr/>
        </p:nvSpPr>
        <p:spPr>
          <a:xfrm>
            <a:off x="6240666" y="3094034"/>
            <a:ext cx="310542" cy="1119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00" dirty="0" smtClean="0"/>
              <a:t>삭제</a:t>
            </a:r>
            <a:endParaRPr lang="ko-KR" altLang="en-US" sz="500" dirty="0"/>
          </a:p>
        </p:txBody>
      </p:sp>
      <p:sp>
        <p:nvSpPr>
          <p:cNvPr id="111" name="직사각형 110"/>
          <p:cNvSpPr/>
          <p:nvPr/>
        </p:nvSpPr>
        <p:spPr>
          <a:xfrm>
            <a:off x="5848359" y="3484602"/>
            <a:ext cx="310542" cy="11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00" dirty="0" smtClean="0"/>
              <a:t>수정</a:t>
            </a:r>
            <a:endParaRPr lang="ko-KR" altLang="en-US" sz="500" dirty="0"/>
          </a:p>
        </p:txBody>
      </p:sp>
      <p:sp>
        <p:nvSpPr>
          <p:cNvPr id="112" name="직사각형 111"/>
          <p:cNvSpPr/>
          <p:nvPr/>
        </p:nvSpPr>
        <p:spPr>
          <a:xfrm>
            <a:off x="6244473" y="3484602"/>
            <a:ext cx="310542" cy="1119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00" dirty="0" smtClean="0"/>
              <a:t>삭제</a:t>
            </a:r>
            <a:endParaRPr lang="ko-KR" altLang="en-US" sz="500" dirty="0"/>
          </a:p>
        </p:txBody>
      </p:sp>
      <p:sp>
        <p:nvSpPr>
          <p:cNvPr id="113" name="직사각형 112"/>
          <p:cNvSpPr/>
          <p:nvPr/>
        </p:nvSpPr>
        <p:spPr>
          <a:xfrm>
            <a:off x="5852852" y="3655182"/>
            <a:ext cx="310542" cy="11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00" dirty="0" smtClean="0"/>
              <a:t>수정</a:t>
            </a:r>
            <a:endParaRPr lang="ko-KR" altLang="en-US" sz="500" dirty="0"/>
          </a:p>
        </p:txBody>
      </p:sp>
      <p:sp>
        <p:nvSpPr>
          <p:cNvPr id="114" name="직사각형 113"/>
          <p:cNvSpPr/>
          <p:nvPr/>
        </p:nvSpPr>
        <p:spPr>
          <a:xfrm>
            <a:off x="6248967" y="3655182"/>
            <a:ext cx="310542" cy="1119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00" dirty="0" smtClean="0"/>
              <a:t>삭제</a:t>
            </a:r>
            <a:endParaRPr lang="ko-KR" altLang="en-US" sz="500" dirty="0"/>
          </a:p>
        </p:txBody>
      </p:sp>
      <p:sp>
        <p:nvSpPr>
          <p:cNvPr id="115" name="TextBox 81"/>
          <p:cNvSpPr txBox="1"/>
          <p:nvPr/>
        </p:nvSpPr>
        <p:spPr>
          <a:xfrm>
            <a:off x="96806" y="2500306"/>
            <a:ext cx="210023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/>
              <a:t>중복 </a:t>
            </a:r>
            <a:r>
              <a:rPr lang="en-US" altLang="ko-KR" sz="700" dirty="0" smtClean="0"/>
              <a:t>Data : 4</a:t>
            </a:r>
            <a:r>
              <a:rPr lang="ko-KR" altLang="en-US" sz="700" dirty="0" smtClean="0"/>
              <a:t>건</a:t>
            </a:r>
            <a:endParaRPr lang="en-US" altLang="ko-KR" sz="700" dirty="0" smtClean="0"/>
          </a:p>
        </p:txBody>
      </p:sp>
      <p:sp>
        <p:nvSpPr>
          <p:cNvPr id="116" name="직사각형 115"/>
          <p:cNvSpPr/>
          <p:nvPr/>
        </p:nvSpPr>
        <p:spPr>
          <a:xfrm>
            <a:off x="1598076" y="6121242"/>
            <a:ext cx="665675" cy="111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저장</a:t>
            </a:r>
            <a:endParaRPr lang="ko-KR" altLang="en-US" sz="700" dirty="0"/>
          </a:p>
        </p:txBody>
      </p:sp>
      <p:sp>
        <p:nvSpPr>
          <p:cNvPr id="117" name="직사각형 116"/>
          <p:cNvSpPr/>
          <p:nvPr/>
        </p:nvSpPr>
        <p:spPr>
          <a:xfrm>
            <a:off x="854747" y="4273635"/>
            <a:ext cx="756179" cy="9934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854747" y="4463585"/>
            <a:ext cx="1190724" cy="10927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851760" y="5886484"/>
            <a:ext cx="2619591" cy="14284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851824" y="4875883"/>
            <a:ext cx="381861" cy="993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00" dirty="0" smtClean="0">
                <a:solidFill>
                  <a:schemeClr val="tx1"/>
                </a:solidFill>
              </a:rPr>
              <a:t>010 </a:t>
            </a:r>
            <a:r>
              <a:rPr lang="ko-KR" altLang="en-US" sz="500" dirty="0" smtClean="0">
                <a:solidFill>
                  <a:schemeClr val="tx1"/>
                </a:solidFill>
              </a:rPr>
              <a:t>▼</a:t>
            </a:r>
            <a:endParaRPr lang="ko-KR" alt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1327299" y="4880255"/>
            <a:ext cx="315587" cy="993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1746793" y="4884627"/>
            <a:ext cx="315587" cy="993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854747" y="5078288"/>
            <a:ext cx="381861" cy="993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00" dirty="0" smtClean="0">
                <a:solidFill>
                  <a:schemeClr val="tx1"/>
                </a:solidFill>
              </a:rPr>
              <a:t>02 </a:t>
            </a:r>
            <a:r>
              <a:rPr lang="ko-KR" altLang="en-US" sz="500" dirty="0" smtClean="0">
                <a:solidFill>
                  <a:schemeClr val="tx1"/>
                </a:solidFill>
              </a:rPr>
              <a:t>▼</a:t>
            </a:r>
            <a:endParaRPr lang="ko-KR" alt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1330222" y="5082660"/>
            <a:ext cx="315587" cy="993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1749716" y="5087032"/>
            <a:ext cx="315587" cy="993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833689" y="5266853"/>
            <a:ext cx="462050" cy="993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2164815" y="5266853"/>
            <a:ext cx="559083" cy="993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500" smtClean="0">
                <a:solidFill>
                  <a:schemeClr val="tx1"/>
                </a:solidFill>
              </a:rPr>
              <a:t>직접입</a:t>
            </a:r>
            <a:r>
              <a:rPr lang="ko-KR" altLang="en-US" sz="500">
                <a:solidFill>
                  <a:schemeClr val="tx1"/>
                </a:solidFill>
              </a:rPr>
              <a:t>력</a:t>
            </a:r>
            <a:r>
              <a:rPr lang="en-US" altLang="ko-KR" sz="500" dirty="0" smtClean="0">
                <a:solidFill>
                  <a:schemeClr val="tx1"/>
                </a:solidFill>
              </a:rPr>
              <a:t> </a:t>
            </a:r>
            <a:r>
              <a:rPr lang="ko-KR" altLang="en-US" sz="500" dirty="0" smtClean="0">
                <a:solidFill>
                  <a:schemeClr val="tx1"/>
                </a:solidFill>
              </a:rPr>
              <a:t>▼</a:t>
            </a:r>
            <a:endParaRPr lang="ko-KR" alt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1455804" y="5268008"/>
            <a:ext cx="676487" cy="993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854747" y="4674690"/>
            <a:ext cx="788139" cy="10927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851911" y="4081777"/>
            <a:ext cx="657779" cy="9970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chemeClr val="tx1"/>
                </a:solidFill>
              </a:rPr>
              <a:t>그룹</a:t>
            </a:r>
            <a:r>
              <a:rPr lang="en-US" altLang="ko-KR" sz="800" dirty="0" smtClean="0">
                <a:solidFill>
                  <a:schemeClr val="tx1"/>
                </a:solidFill>
              </a:rPr>
              <a:t>A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851676" y="5444912"/>
            <a:ext cx="402758" cy="103198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854077" y="5683256"/>
            <a:ext cx="1682417" cy="103198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851340" y="5558477"/>
            <a:ext cx="1682417" cy="103198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5802903" y="3630025"/>
            <a:ext cx="405496" cy="1806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35" name="구부러진 연결선 103"/>
          <p:cNvCxnSpPr>
            <a:stCxn id="134" idx="2"/>
          </p:cNvCxnSpPr>
          <p:nvPr/>
        </p:nvCxnSpPr>
        <p:spPr>
          <a:xfrm rot="5400000">
            <a:off x="4367600" y="3524511"/>
            <a:ext cx="1351911" cy="192419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6" name="직사각형 135"/>
          <p:cNvSpPr/>
          <p:nvPr/>
        </p:nvSpPr>
        <p:spPr>
          <a:xfrm>
            <a:off x="5070297" y="4515018"/>
            <a:ext cx="787587" cy="26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 smtClean="0"/>
              <a:t>팝</a:t>
            </a:r>
            <a:r>
              <a:rPr lang="ko-KR" altLang="en-US" sz="1200" dirty="0"/>
              <a:t>업</a:t>
            </a:r>
          </a:p>
        </p:txBody>
      </p:sp>
      <p:sp>
        <p:nvSpPr>
          <p:cNvPr id="137" name="직사각형 136"/>
          <p:cNvSpPr/>
          <p:nvPr/>
        </p:nvSpPr>
        <p:spPr>
          <a:xfrm>
            <a:off x="149312" y="3827630"/>
            <a:ext cx="3922622" cy="24512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8" name="직사각형 137"/>
          <p:cNvSpPr/>
          <p:nvPr/>
        </p:nvSpPr>
        <p:spPr>
          <a:xfrm>
            <a:off x="108836" y="2520949"/>
            <a:ext cx="6551193" cy="3788751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39" name="꺾인 연결선 5"/>
          <p:cNvCxnSpPr/>
          <p:nvPr/>
        </p:nvCxnSpPr>
        <p:spPr>
          <a:xfrm>
            <a:off x="3282947" y="2114550"/>
            <a:ext cx="965083" cy="4478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140" name="표 139"/>
          <p:cNvGraphicFramePr>
            <a:graphicFrameLocks noGrp="1"/>
          </p:cNvGraphicFramePr>
          <p:nvPr/>
        </p:nvGraphicFramePr>
        <p:xfrm>
          <a:off x="176182" y="2662232"/>
          <a:ext cx="6429418" cy="59371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1395"/>
                <a:gridCol w="418835"/>
                <a:gridCol w="588361"/>
                <a:gridCol w="331395"/>
                <a:gridCol w="331395"/>
                <a:gridCol w="757662"/>
                <a:gridCol w="709571"/>
                <a:gridCol w="729821"/>
                <a:gridCol w="1075491"/>
                <a:gridCol w="347442"/>
                <a:gridCol w="400050"/>
                <a:gridCol w="408000"/>
              </a:tblGrid>
              <a:tr h="1444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그룹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번호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성명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직장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직급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휴대폰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연락처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E-mail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주소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비고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수정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삭제</a:t>
                      </a:r>
                      <a:endParaRPr lang="ko-KR" altLang="en-US" sz="700" dirty="0"/>
                    </a:p>
                  </a:txBody>
                  <a:tcPr marL="59985" marR="59985" marT="29993" marB="2999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5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그룹</a:t>
                      </a:r>
                      <a:r>
                        <a:rPr lang="en-US" altLang="ko-KR" sz="600" dirty="0" smtClean="0"/>
                        <a:t>A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27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직원</a:t>
                      </a:r>
                      <a:r>
                        <a:rPr lang="en-US" altLang="ko-KR" sz="600" dirty="0" smtClean="0"/>
                        <a:t>A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회사</a:t>
                      </a:r>
                      <a:r>
                        <a:rPr lang="en-US" altLang="ko-KR" sz="600" dirty="0" smtClean="0"/>
                        <a:t>A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과장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010-1234-5678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02-1234-5678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hlinkClick r:id="rId2"/>
                        </a:rPr>
                        <a:t>a@daum.net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600" dirty="0" smtClean="0"/>
                        <a:t>서울시 강동구</a:t>
                      </a:r>
                      <a:r>
                        <a:rPr lang="en-US" altLang="ko-KR" sz="600" dirty="0" smtClean="0"/>
                        <a:t>..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</a:tr>
              <a:tr h="2135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그룹</a:t>
                      </a:r>
                      <a:r>
                        <a:rPr lang="en-US" altLang="ko-KR" sz="600" dirty="0" smtClean="0"/>
                        <a:t>B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27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직원</a:t>
                      </a:r>
                      <a:r>
                        <a:rPr lang="en-US" altLang="ko-KR" sz="600" dirty="0" smtClean="0"/>
                        <a:t>A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회사</a:t>
                      </a:r>
                      <a:r>
                        <a:rPr lang="en-US" altLang="ko-KR" sz="600" dirty="0" smtClean="0"/>
                        <a:t>B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/>
                        <a:t>부장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010-1234-5678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02-1234-5678</a:t>
                      </a:r>
                      <a:endParaRPr lang="ko-KR" altLang="en-US" sz="600" dirty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hlinkClick r:id="rId3"/>
                        </a:rPr>
                        <a:t>b@daum.net</a:t>
                      </a:r>
                      <a:endParaRPr lang="en-US" altLang="ko-KR" sz="6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600" dirty="0" smtClean="0"/>
                        <a:t>서울시 강남구 논현</a:t>
                      </a:r>
                      <a:endParaRPr lang="en-US" altLang="ko-KR" sz="6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6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600" dirty="0" smtClean="0"/>
                    </a:p>
                  </a:txBody>
                  <a:tcPr marL="59985" marR="59985" marT="29993" marB="29993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600" dirty="0" smtClean="0"/>
                    </a:p>
                  </a:txBody>
                  <a:tcPr marL="59985" marR="59985" marT="29993" marB="29993">
                    <a:noFill/>
                  </a:tcPr>
                </a:tc>
              </a:tr>
            </a:tbl>
          </a:graphicData>
        </a:graphic>
      </p:graphicFrame>
      <p:sp>
        <p:nvSpPr>
          <p:cNvPr id="141" name="직사각형 140"/>
          <p:cNvSpPr/>
          <p:nvPr/>
        </p:nvSpPr>
        <p:spPr>
          <a:xfrm>
            <a:off x="1285852" y="5429264"/>
            <a:ext cx="665675" cy="111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우편번호</a:t>
            </a:r>
            <a:endParaRPr lang="ko-KR" altLang="en-US" sz="700" dirty="0"/>
          </a:p>
        </p:txBody>
      </p:sp>
      <p:sp>
        <p:nvSpPr>
          <p:cNvPr id="142" name="직사각형 141"/>
          <p:cNvSpPr/>
          <p:nvPr/>
        </p:nvSpPr>
        <p:spPr>
          <a:xfrm>
            <a:off x="1005788" y="2038341"/>
            <a:ext cx="597565" cy="9309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그룹</a:t>
            </a:r>
            <a:r>
              <a:rPr lang="en-US" altLang="ko-KR" sz="700" dirty="0" smtClean="0">
                <a:solidFill>
                  <a:schemeClr val="tx1"/>
                </a:solidFill>
              </a:rPr>
              <a:t>A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1689080" y="2038340"/>
            <a:ext cx="613512" cy="9309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그룹</a:t>
            </a:r>
            <a:r>
              <a:rPr lang="en-US" altLang="ko-KR" sz="700" dirty="0" smtClean="0">
                <a:solidFill>
                  <a:schemeClr val="tx1"/>
                </a:solidFill>
              </a:rPr>
              <a:t>B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" y="1852603"/>
            <a:ext cx="90289" cy="10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32" y="1852603"/>
            <a:ext cx="90289" cy="10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404442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공지사항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공지사항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공지사항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공지사항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528" y="2276872"/>
            <a:ext cx="55321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일반적인 공지사항 게시판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73807"/>
              </p:ext>
            </p:extLst>
          </p:nvPr>
        </p:nvGraphicFramePr>
        <p:xfrm>
          <a:off x="6800849" y="1157281"/>
          <a:ext cx="2287624" cy="4327550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1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1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968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VD1</a:t>
                      </a: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메인메뉴를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직관적인 아이콘을 사용한 버튼으로 표현</a:t>
                      </a: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Main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메인 화면입니다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4" name="그림 33" descr="main_test.jpg"/>
          <p:cNvPicPr>
            <a:picLocks noChangeAspect="1"/>
          </p:cNvPicPr>
          <p:nvPr/>
        </p:nvPicPr>
        <p:blipFill>
          <a:blip r:embed="rId3" cstate="print"/>
          <a:srcRect l="13281" r="14062" b="11110"/>
          <a:stretch>
            <a:fillRect/>
          </a:stretch>
        </p:blipFill>
        <p:spPr>
          <a:xfrm>
            <a:off x="100666" y="1285860"/>
            <a:ext cx="6643702" cy="4572032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527582" y="5927050"/>
            <a:ext cx="5793262" cy="2880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위 시안은 </a:t>
            </a:r>
            <a:r>
              <a:rPr lang="ko-KR" altLang="en-US" sz="8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예시안으로</a:t>
            </a:r>
            <a:r>
              <a:rPr lang="ko-KR" altLang="en-US" sz="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실제 시안이 아님을 알려드립니다</a:t>
            </a:r>
            <a:r>
              <a:rPr lang="en-US" altLang="ko-KR" sz="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1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50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404442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전자결재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전자결재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전자결재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</a:t>
            </a: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전자결재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528" y="2276872"/>
            <a:ext cx="55321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전자결재 기능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51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32305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내일정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2276872"/>
            <a:ext cx="55321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기본기능은 일정</a:t>
            </a:r>
            <a:r>
              <a:rPr lang="en-US" altLang="ko-KR" dirty="0" smtClean="0"/>
              <a:t>(6P)</a:t>
            </a:r>
            <a:r>
              <a:rPr lang="ko-KR" altLang="en-US" dirty="0" smtClean="0"/>
              <a:t>과 동일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내가 작성한 일정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내가 해당자인 일정만 표기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52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09544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내일정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형태화면입니다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23528" y="2276872"/>
            <a:ext cx="55321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기본기능은 일정</a:t>
            </a:r>
            <a:r>
              <a:rPr lang="en-US" altLang="ko-KR" dirty="0" smtClean="0"/>
              <a:t>-</a:t>
            </a:r>
            <a:r>
              <a:rPr lang="ko-KR" altLang="en-US" dirty="0" smtClean="0"/>
              <a:t>월</a:t>
            </a:r>
            <a:r>
              <a:rPr lang="ko-KR" altLang="en-US" dirty="0"/>
              <a:t>간</a:t>
            </a:r>
            <a:r>
              <a:rPr lang="en-US" altLang="ko-KR" dirty="0" smtClean="0"/>
              <a:t>List(7P)</a:t>
            </a:r>
            <a:r>
              <a:rPr lang="ko-KR" altLang="en-US" dirty="0" smtClean="0"/>
              <a:t>와 동일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내가 작성한 일정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내가 해당자인 일정만 표기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53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59188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F5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내일정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형태 해당일 전체일정 상세화면입니다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528" y="2276872"/>
            <a:ext cx="55321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기본기능은 일정</a:t>
            </a:r>
            <a:r>
              <a:rPr lang="en-US" altLang="ko-KR" dirty="0" smtClean="0"/>
              <a:t>-List(</a:t>
            </a:r>
            <a:r>
              <a:rPr lang="ko-KR" altLang="en-US" dirty="0" smtClean="0"/>
              <a:t>해당일전체</a:t>
            </a:r>
            <a:r>
              <a:rPr lang="en-US" altLang="ko-KR" dirty="0" smtClean="0"/>
              <a:t>)(8P)</a:t>
            </a:r>
            <a:r>
              <a:rPr lang="ko-KR" altLang="en-US" dirty="0" smtClean="0"/>
              <a:t>와 동일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내가 작성한 일정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내가 해당자인 일정만 표기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54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98555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 추가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수정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23528" y="2276872"/>
            <a:ext cx="55321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공용 기능과 동일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55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13732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528" y="2276872"/>
            <a:ext cx="55321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기본기능은 업무전달</a:t>
            </a:r>
            <a:r>
              <a:rPr lang="en-US" altLang="ko-KR" dirty="0" smtClean="0"/>
              <a:t>(10P)</a:t>
            </a:r>
            <a:r>
              <a:rPr lang="ko-KR" altLang="en-US" dirty="0" smtClean="0"/>
              <a:t>과 동일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내가 작성한 것만 나옴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56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71733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업무전달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23528" y="2276872"/>
            <a:ext cx="55321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공용과 기능 동일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57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33317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부재중 전화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부재중전화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528" y="2276872"/>
            <a:ext cx="55321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기본기능은 전화응대</a:t>
            </a:r>
            <a:r>
              <a:rPr lang="en-US" altLang="ko-KR" dirty="0" smtClean="0"/>
              <a:t>(15P)</a:t>
            </a:r>
            <a:r>
              <a:rPr lang="ko-KR" altLang="en-US" dirty="0" smtClean="0"/>
              <a:t>와 동일</a:t>
            </a:r>
            <a:endParaRPr lang="en-US" altLang="ko-KR" dirty="0" smtClean="0"/>
          </a:p>
          <a:p>
            <a:pPr marL="228600" indent="-228600"/>
            <a:r>
              <a:rPr lang="en-US" altLang="ko-KR" dirty="0" smtClean="0"/>
              <a:t>2. </a:t>
            </a:r>
            <a:r>
              <a:rPr lang="ko-KR" altLang="en-US" dirty="0"/>
              <a:t>부재중전화 처리가 내 앞으로 된 것만 </a:t>
            </a:r>
            <a:r>
              <a:rPr lang="en-US" altLang="ko-KR" dirty="0"/>
              <a:t>Listing</a:t>
            </a: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58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27406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전화상담일지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View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전화상담일지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3528" y="2276872"/>
            <a:ext cx="55321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공용과 기능 동일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59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내주소록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23528" y="2276872"/>
            <a:ext cx="55321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공용과 기능 동일하나 개인주소록으로 별도 관리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27"/>
          <p:cNvSpPr>
            <a:spLocks noChangeArrowheads="1"/>
          </p:cNvSpPr>
          <p:nvPr/>
        </p:nvSpPr>
        <p:spPr bwMode="auto">
          <a:xfrm>
            <a:off x="179512" y="2127200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79898"/>
              </p:ext>
            </p:extLst>
          </p:nvPr>
        </p:nvGraphicFramePr>
        <p:xfrm>
          <a:off x="6800849" y="1157281"/>
          <a:ext cx="2287624" cy="4964476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en-US" altLang="ko-KR" sz="800" dirty="0" smtClean="0"/>
                        <a:t>Calendar / List </a:t>
                      </a:r>
                      <a:r>
                        <a:rPr lang="ko-KR" altLang="en-US" sz="800" dirty="0" smtClean="0"/>
                        <a:t>형태 선택 기능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lang="ko-KR" altLang="en-US" sz="800" dirty="0" smtClean="0"/>
                        <a:t>조건으로 검색한 결과만 표기하는 기능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일정은 업무시간 순으로 정렬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3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+ </a:t>
                      </a:r>
                      <a:r>
                        <a:rPr lang="ko-KR" altLang="en-US" sz="800" dirty="0" smtClean="0"/>
                        <a:t>클릭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일정 추가</a:t>
                      </a:r>
                      <a:endParaRPr lang="en-US" altLang="ko-KR" sz="800" dirty="0" smtClean="0"/>
                    </a:p>
                    <a:p>
                      <a:pPr marL="228600" indent="-228600"/>
                      <a:r>
                        <a:rPr lang="ko-KR" altLang="en-US" sz="800" dirty="0" smtClean="0"/>
                        <a:t>날짜클릭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해당일자 전체 일정 상세보기</a:t>
                      </a:r>
                      <a:endParaRPr lang="en-US" altLang="ko-KR" sz="800" dirty="0" smtClean="0"/>
                    </a:p>
                    <a:p>
                      <a:pPr marL="228600" indent="-228600"/>
                      <a:r>
                        <a:rPr lang="ko-KR" altLang="en-US" sz="800" dirty="0" smtClean="0"/>
                        <a:t>일정클릭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해당 일정 상세 보기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수정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삭제</a:t>
                      </a:r>
                      <a:endParaRPr lang="ko-KR" altLang="en-US" sz="800" dirty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219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VD1</a:t>
                      </a: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셀도 월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Width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동일해야함</a:t>
                      </a: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VD2</a:t>
                      </a: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셀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Width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고정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Height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가변</a:t>
                      </a: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구분</a:t>
                      </a:r>
                      <a:endParaRPr lang="en-US" altLang="ko-KR" sz="800" dirty="0" smtClean="0"/>
                    </a:p>
                    <a:p>
                      <a:pPr marL="228600" indent="-228600"/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일반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회의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외부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행사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출장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예약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생일</a:t>
                      </a:r>
                      <a:r>
                        <a:rPr lang="en-US" altLang="ko-KR" sz="800" dirty="0" smtClean="0"/>
                        <a:t>/</a:t>
                      </a:r>
                    </a:p>
                    <a:p>
                      <a:pPr marL="228600" indent="-228600"/>
                      <a:r>
                        <a:rPr lang="ko-KR" altLang="en-US" sz="800" dirty="0" smtClean="0"/>
                        <a:t>휴가 등</a:t>
                      </a:r>
                      <a:r>
                        <a:rPr lang="en-US" altLang="ko-KR" sz="800" dirty="0" smtClean="0"/>
                        <a:t>) -&gt; </a:t>
                      </a:r>
                      <a:r>
                        <a:rPr lang="ko-KR" altLang="en-US" sz="800" dirty="0" smtClean="0"/>
                        <a:t>피드백 받으면 최종</a:t>
                      </a:r>
                      <a:r>
                        <a:rPr lang="en-US" altLang="ko-KR" sz="800" dirty="0" smtClean="0"/>
                        <a:t>Fix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1</a:t>
                      </a:r>
                      <a:r>
                        <a:rPr lang="ko-KR" altLang="en-US" sz="800" dirty="0" err="1" smtClean="0"/>
                        <a:t>번항목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제목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내용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해당자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작성자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5660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Calendar(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월간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월간일정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2198437"/>
            <a:ext cx="792088" cy="14478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Calendar 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887452" y="2198437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제목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1020" y="2198436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51920" y="2163932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15" name="직사각형 14"/>
          <p:cNvSpPr/>
          <p:nvPr/>
        </p:nvSpPr>
        <p:spPr>
          <a:xfrm>
            <a:off x="1268258" y="2199208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전체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188881" y="2571744"/>
          <a:ext cx="6474385" cy="35718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4956"/>
                <a:gridCol w="929299"/>
                <a:gridCol w="892127"/>
                <a:gridCol w="931326"/>
                <a:gridCol w="987552"/>
                <a:gridCol w="983766"/>
                <a:gridCol w="895359"/>
              </a:tblGrid>
              <a:tr h="25661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r>
                        <a:rPr kumimoji="1" lang="ko-KR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년 </a:t>
                      </a:r>
                      <a:r>
                        <a:rPr kumimoji="1" lang="en-US" altLang="ko-K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1" lang="ko-KR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56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600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marL="36000" marR="3600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</a:p>
                  </a:txBody>
                  <a:tcPr marL="36000" marR="3600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</a:t>
                      </a:r>
                    </a:p>
                  </a:txBody>
                  <a:tcPr marL="36000" marR="3600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</a:t>
                      </a:r>
                    </a:p>
                  </a:txBody>
                  <a:tcPr marL="36000" marR="3600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</a:t>
                      </a:r>
                    </a:p>
                  </a:txBody>
                  <a:tcPr marL="36000" marR="3600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</a:t>
                      </a:r>
                    </a:p>
                  </a:txBody>
                  <a:tcPr marL="36000" marR="3600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</a:t>
                      </a:r>
                    </a:p>
                  </a:txBody>
                  <a:tcPr marL="36000" marR="3600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6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6001"/>
                          </a:solidFill>
                          <a:effectLst/>
                        </a:rPr>
                        <a:t>1</a:t>
                      </a: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초안 서류 전달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문의원 미팅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서류 전달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박의원 미팅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생일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7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</a:tr>
              <a:tr h="596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6001"/>
                          </a:solidFill>
                          <a:effectLst/>
                        </a:rPr>
                        <a:t>8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600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제안서 발송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비서관 미팅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14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</a:tr>
              <a:tr h="53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6001"/>
                          </a:solidFill>
                          <a:effectLst/>
                        </a:rPr>
                        <a:t>15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600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전체 회의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민원해결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21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</a:tr>
              <a:tr h="66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6001"/>
                          </a:solidFill>
                          <a:effectLst/>
                        </a:rPr>
                        <a:t>22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600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오전 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 미팅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언론사 미팅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행사관련 미팅</a:t>
                      </a:r>
                      <a:endParaRPr kumimoji="1" lang="ko-KR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업무전달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유급휴가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행사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 </a:t>
                      </a: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28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</a:tr>
              <a:tr h="725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6001"/>
                          </a:solidFill>
                          <a:effectLst/>
                        </a:rPr>
                        <a:t>29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600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30</a:t>
                      </a: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주소록 정리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horzOverflow="overflow"/>
                </a:tc>
              </a:tr>
            </a:tbl>
          </a:graphicData>
        </a:graphic>
      </p:graphicFrame>
      <p:sp>
        <p:nvSpPr>
          <p:cNvPr id="21" name="이등변 삼각형 20"/>
          <p:cNvSpPr/>
          <p:nvPr/>
        </p:nvSpPr>
        <p:spPr>
          <a:xfrm rot="16200000">
            <a:off x="2957770" y="2663557"/>
            <a:ext cx="132288" cy="7143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이등변 삼각형 21"/>
          <p:cNvSpPr/>
          <p:nvPr/>
        </p:nvSpPr>
        <p:spPr>
          <a:xfrm rot="5400000" flipH="1">
            <a:off x="3810260" y="2667260"/>
            <a:ext cx="132288" cy="7143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799" y="3200056"/>
            <a:ext cx="166688" cy="133350"/>
          </a:xfrm>
          <a:prstGeom prst="rect">
            <a:avLst/>
          </a:prstGeom>
        </p:spPr>
      </p:pic>
      <p:pic>
        <p:nvPicPr>
          <p:cNvPr id="26" name="그림 25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168" y="3345141"/>
            <a:ext cx="166687" cy="133350"/>
          </a:xfrm>
          <a:prstGeom prst="rect">
            <a:avLst/>
          </a:prstGeom>
        </p:spPr>
      </p:pic>
      <p:pic>
        <p:nvPicPr>
          <p:cNvPr id="27" name="그림 26" descr="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4178" y="3187138"/>
            <a:ext cx="166687" cy="133350"/>
          </a:xfrm>
          <a:prstGeom prst="rect">
            <a:avLst/>
          </a:prstGeom>
        </p:spPr>
      </p:pic>
      <p:pic>
        <p:nvPicPr>
          <p:cNvPr id="28" name="그림 27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547" y="3332223"/>
            <a:ext cx="166687" cy="133350"/>
          </a:xfrm>
          <a:prstGeom prst="rect">
            <a:avLst/>
          </a:prstGeom>
        </p:spPr>
      </p:pic>
      <p:pic>
        <p:nvPicPr>
          <p:cNvPr id="29" name="그림 28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306" y="3734985"/>
            <a:ext cx="166688" cy="133350"/>
          </a:xfrm>
          <a:prstGeom prst="rect">
            <a:avLst/>
          </a:prstGeom>
        </p:spPr>
      </p:pic>
      <p:pic>
        <p:nvPicPr>
          <p:cNvPr id="30" name="그림 29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5675" y="3880070"/>
            <a:ext cx="166687" cy="133350"/>
          </a:xfrm>
          <a:prstGeom prst="rect">
            <a:avLst/>
          </a:prstGeom>
        </p:spPr>
      </p:pic>
      <p:pic>
        <p:nvPicPr>
          <p:cNvPr id="32" name="그림 31" descr="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6364" y="5532174"/>
            <a:ext cx="166687" cy="133349"/>
          </a:xfrm>
          <a:prstGeom prst="rect">
            <a:avLst/>
          </a:prstGeom>
        </p:spPr>
      </p:pic>
      <p:pic>
        <p:nvPicPr>
          <p:cNvPr id="33" name="그림 32" descr="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7909" y="4848733"/>
            <a:ext cx="166687" cy="133350"/>
          </a:xfrm>
          <a:prstGeom prst="rect">
            <a:avLst/>
          </a:prstGeom>
        </p:spPr>
      </p:pic>
      <p:pic>
        <p:nvPicPr>
          <p:cNvPr id="34" name="그림 33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1278" y="4979188"/>
            <a:ext cx="166687" cy="133350"/>
          </a:xfrm>
          <a:prstGeom prst="rect">
            <a:avLst/>
          </a:prstGeom>
        </p:spPr>
      </p:pic>
      <p:pic>
        <p:nvPicPr>
          <p:cNvPr id="35" name="그림 34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547" y="4861651"/>
            <a:ext cx="166688" cy="133350"/>
          </a:xfrm>
          <a:prstGeom prst="rect">
            <a:avLst/>
          </a:prstGeom>
        </p:spPr>
      </p:pic>
      <p:pic>
        <p:nvPicPr>
          <p:cNvPr id="36" name="그림 35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547" y="3738908"/>
            <a:ext cx="166688" cy="133350"/>
          </a:xfrm>
          <a:prstGeom prst="rect">
            <a:avLst/>
          </a:prstGeom>
        </p:spPr>
      </p:pic>
      <p:pic>
        <p:nvPicPr>
          <p:cNvPr id="38" name="그림 37" descr="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1087" y="4870678"/>
            <a:ext cx="166687" cy="133350"/>
          </a:xfrm>
          <a:prstGeom prst="rect">
            <a:avLst/>
          </a:prstGeom>
        </p:spPr>
      </p:pic>
      <p:pic>
        <p:nvPicPr>
          <p:cNvPr id="39" name="그림 38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456" y="5001133"/>
            <a:ext cx="166687" cy="133350"/>
          </a:xfrm>
          <a:prstGeom prst="rect">
            <a:avLst/>
          </a:prstGeom>
        </p:spPr>
      </p:pic>
      <p:pic>
        <p:nvPicPr>
          <p:cNvPr id="40" name="그림 39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68" y="5138408"/>
            <a:ext cx="166688" cy="133350"/>
          </a:xfrm>
          <a:prstGeom prst="rect">
            <a:avLst/>
          </a:prstGeom>
        </p:spPr>
      </p:pic>
      <p:pic>
        <p:nvPicPr>
          <p:cNvPr id="41" name="그림 40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259" y="4330645"/>
            <a:ext cx="166687" cy="133350"/>
          </a:xfrm>
          <a:prstGeom prst="rect">
            <a:avLst/>
          </a:prstGeom>
        </p:spPr>
      </p:pic>
      <p:pic>
        <p:nvPicPr>
          <p:cNvPr id="42" name="그림 41" descr="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7547" y="4335749"/>
            <a:ext cx="166687" cy="133350"/>
          </a:xfrm>
          <a:prstGeom prst="rect">
            <a:avLst/>
          </a:prstGeom>
        </p:spPr>
      </p:pic>
      <p:pic>
        <p:nvPicPr>
          <p:cNvPr id="43" name="그림 42" descr="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42990" y="3191029"/>
            <a:ext cx="166687" cy="133350"/>
          </a:xfrm>
          <a:prstGeom prst="rect">
            <a:avLst/>
          </a:prstGeom>
        </p:spPr>
      </p:pic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179512" y="1916832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F1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>
            <a:off x="782561" y="3020867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F4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58" y="3099232"/>
            <a:ext cx="84520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5868144" y="2692582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VD1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1331640" y="1916832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2026146" y="1930496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5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60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0255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그룹관리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내주소록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9980" y="5589240"/>
            <a:ext cx="55321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공용과 기능 동일하며 주소록 복사기능만 반대임</a:t>
            </a:r>
            <a:endParaRPr lang="en-US" altLang="ko-KR" dirty="0" smtClean="0"/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56396"/>
              </p:ext>
            </p:extLst>
          </p:nvPr>
        </p:nvGraphicFramePr>
        <p:xfrm>
          <a:off x="928662" y="2311220"/>
          <a:ext cx="4896544" cy="9697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4034214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그룹번호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6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그룹명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482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비고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1872581" y="2608671"/>
            <a:ext cx="359258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872581" y="2832510"/>
            <a:ext cx="3592586" cy="4108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801651" y="3352943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등록</a:t>
            </a:r>
            <a:endParaRPr lang="ko-KR" altLang="en-US" sz="900" dirty="0"/>
          </a:p>
        </p:txBody>
      </p:sp>
      <p:sp>
        <p:nvSpPr>
          <p:cNvPr id="22" name="직사각형 21"/>
          <p:cNvSpPr/>
          <p:nvPr/>
        </p:nvSpPr>
        <p:spPr>
          <a:xfrm>
            <a:off x="3793607" y="3378404"/>
            <a:ext cx="1357678" cy="1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smtClean="0"/>
              <a:t>공</a:t>
            </a:r>
            <a:r>
              <a:rPr lang="ko-KR" altLang="en-US" sz="900"/>
              <a:t>용</a:t>
            </a:r>
            <a:r>
              <a:rPr lang="ko-KR" altLang="en-US" sz="900" smtClean="0"/>
              <a:t> </a:t>
            </a:r>
            <a:r>
              <a:rPr lang="ko-KR" altLang="en-US" sz="900" dirty="0" smtClean="0"/>
              <a:t>주소록으로  복사</a:t>
            </a:r>
            <a:endParaRPr lang="ko-KR" altLang="en-US" sz="900" dirty="0"/>
          </a:p>
        </p:txBody>
      </p:sp>
      <p:sp>
        <p:nvSpPr>
          <p:cNvPr id="23" name="직사각형 22"/>
          <p:cNvSpPr/>
          <p:nvPr/>
        </p:nvSpPr>
        <p:spPr>
          <a:xfrm>
            <a:off x="3824282" y="3304690"/>
            <a:ext cx="1311276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4479920" y="3600741"/>
            <a:ext cx="0" cy="208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61596" y="3321902"/>
            <a:ext cx="1232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accent6"/>
                </a:solidFill>
              </a:rPr>
              <a:t>View </a:t>
            </a:r>
            <a:r>
              <a:rPr lang="ko-KR" altLang="en-US" sz="1000" b="1" dirty="0" err="1" smtClean="0">
                <a:solidFill>
                  <a:schemeClr val="accent6"/>
                </a:solidFill>
              </a:rPr>
              <a:t>일때만</a:t>
            </a:r>
            <a:r>
              <a:rPr lang="ko-KR" altLang="en-US" sz="1000" b="1" dirty="0" smtClean="0">
                <a:solidFill>
                  <a:schemeClr val="accent6"/>
                </a:solidFill>
              </a:rPr>
              <a:t> 나옴</a:t>
            </a:r>
            <a:endParaRPr lang="ko-KR" altLang="en-US" sz="1000" b="1" dirty="0">
              <a:solidFill>
                <a:schemeClr val="accent6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223133" y="5047103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등록</a:t>
            </a:r>
            <a:endParaRPr lang="ko-KR" altLang="en-US" sz="900" dirty="0"/>
          </a:p>
        </p:txBody>
      </p: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16792"/>
              </p:ext>
            </p:extLst>
          </p:nvPr>
        </p:nvGraphicFramePr>
        <p:xfrm>
          <a:off x="1079993" y="4001228"/>
          <a:ext cx="4896544" cy="9697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4034214"/>
              </a:tblGrid>
              <a:tr h="20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그룹번호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6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/>
                        <a:t>그룹명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482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비고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2023912" y="4298679"/>
            <a:ext cx="3592586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그룹</a:t>
            </a:r>
            <a:r>
              <a:rPr lang="en-US" altLang="ko-KR" sz="800" dirty="0" smtClean="0">
                <a:solidFill>
                  <a:schemeClr val="tx1"/>
                </a:solidFill>
              </a:rPr>
              <a:t>A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023912" y="4522518"/>
            <a:ext cx="3592586" cy="4108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71600" y="3933056"/>
            <a:ext cx="5040560" cy="13681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61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</a:t>
                      </a:r>
                      <a:r>
                        <a:rPr lang="ko-KR" altLang="en-US" sz="800" dirty="0" smtClean="0"/>
                        <a:t>직위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 : </a:t>
                      </a:r>
                      <a:r>
                        <a:rPr lang="ko-KR" altLang="en-US" sz="800" dirty="0" smtClean="0"/>
                        <a:t>성명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휴대폰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연락처</a:t>
                      </a:r>
                      <a:r>
                        <a:rPr lang="en-US" altLang="ko-KR" sz="800" dirty="0" smtClean="0"/>
                        <a:t>, E-mail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 주소록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내주소록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3528" y="2276872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공용과 기능 동일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62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47546"/>
              </p:ext>
            </p:extLst>
          </p:nvPr>
        </p:nvGraphicFramePr>
        <p:xfrm>
          <a:off x="6800849" y="1157281"/>
          <a:ext cx="2287624" cy="4223812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/>
                      <a:endParaRPr lang="en-US" altLang="ko-KR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800" dirty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5967454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 주소록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Write/Modify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내주소록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79512" y="2132856"/>
            <a:ext cx="55321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공용과 기능 동일하며 주소록 복사기능만 반대임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63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37774"/>
              </p:ext>
            </p:extLst>
          </p:nvPr>
        </p:nvGraphicFramePr>
        <p:xfrm>
          <a:off x="6800849" y="1157281"/>
          <a:ext cx="2287624" cy="3865036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/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내주소록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중복제거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내주소록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23528" y="2276872"/>
            <a:ext cx="55321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공용과 기능 동일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64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4363078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기준항목으로 중복을 찾아 중복되는 것끼리 묶어서 보여줌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팝업으로 수정하고 나면 원화면 </a:t>
                      </a:r>
                      <a:r>
                        <a:rPr lang="en-US" altLang="ko-KR" sz="800" dirty="0" smtClean="0"/>
                        <a:t>Refresh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원본그룹의 주소록을 사용하면 덮어쓰고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err="1" smtClean="0"/>
                        <a:t>타겟그룹의</a:t>
                      </a:r>
                      <a:r>
                        <a:rPr lang="ko-KR" altLang="en-US" sz="800" dirty="0" smtClean="0"/>
                        <a:t> 주소록을 사용하면 그냥 유지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중복제거 작업이 모두 완료 되면 선택한 모드에 따라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원본그룹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주소록 포함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을 유지하거나 삭제함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내 주소록 그룹통합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그룹통합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0884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23528" y="2276872"/>
            <a:ext cx="55321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공용과 기능 동일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65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3034"/>
              </p:ext>
            </p:extLst>
          </p:nvPr>
        </p:nvGraphicFramePr>
        <p:xfrm>
          <a:off x="6800849" y="1157281"/>
          <a:ext cx="2287624" cy="404442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직위 제외한 모든 본인 정보 변경 가능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내정보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마이페이지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내정보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일정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0" name="표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19566"/>
              </p:ext>
            </p:extLst>
          </p:nvPr>
        </p:nvGraphicFramePr>
        <p:xfrm>
          <a:off x="857224" y="2251176"/>
          <a:ext cx="5184576" cy="183947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2330"/>
                <a:gridCol w="2666062"/>
                <a:gridCol w="1656184"/>
              </a:tblGrid>
              <a:tr h="211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직위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비서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77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성명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221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생년월일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/>
                        <a:t>             </a:t>
                      </a:r>
                      <a:r>
                        <a:rPr lang="ko-KR" altLang="en-US" sz="1000" b="0" dirty="0" smtClean="0"/>
                        <a:t>년           월            일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휴대폰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/>
                        <a:t>            -           -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</a:tr>
              <a:tr h="171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연락처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-           -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440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/>
                        <a:t>E-mail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  @</a:t>
                      </a:r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3764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/>
                        <a:t>비고</a:t>
                      </a:r>
                      <a:endParaRPr lang="ko-KR" altLang="en-US" sz="1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1" name="직사각형 100"/>
          <p:cNvSpPr/>
          <p:nvPr/>
        </p:nvSpPr>
        <p:spPr>
          <a:xfrm>
            <a:off x="2830375" y="4195392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저장</a:t>
            </a:r>
            <a:endParaRPr lang="ko-KR" altLang="en-US" sz="900" dirty="0"/>
          </a:p>
        </p:txBody>
      </p:sp>
      <p:sp>
        <p:nvSpPr>
          <p:cNvPr id="102" name="직사각형 101"/>
          <p:cNvSpPr/>
          <p:nvPr/>
        </p:nvSpPr>
        <p:spPr>
          <a:xfrm>
            <a:off x="1793328" y="2792979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1963</a:t>
            </a:r>
            <a:r>
              <a:rPr lang="ko-KR" altLang="en-US" sz="800" dirty="0" smtClean="0">
                <a:solidFill>
                  <a:schemeClr val="tx1"/>
                </a:solidFill>
              </a:rPr>
              <a:t>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2545680" y="2792979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07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3217197" y="2792979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28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1793328" y="2539970"/>
            <a:ext cx="1632994" cy="1584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1778781" y="3763344"/>
            <a:ext cx="3592586" cy="28064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1789319" y="3035402"/>
            <a:ext cx="52369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010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441400" y="3041740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3016707" y="3048078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793328" y="3273589"/>
            <a:ext cx="52369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02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2445409" y="3279927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3020716" y="3286265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70" y="2323184"/>
            <a:ext cx="795086" cy="112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직사각형 113"/>
          <p:cNvSpPr/>
          <p:nvPr/>
        </p:nvSpPr>
        <p:spPr>
          <a:xfrm>
            <a:off x="4457624" y="3492270"/>
            <a:ext cx="797948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5305879" y="3475312"/>
            <a:ext cx="685895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찾아보</a:t>
            </a:r>
            <a:r>
              <a:rPr lang="ko-KR" altLang="en-US" sz="900" dirty="0"/>
              <a:t>기</a:t>
            </a:r>
          </a:p>
        </p:txBody>
      </p:sp>
      <p:sp>
        <p:nvSpPr>
          <p:cNvPr id="116" name="직사각형 115"/>
          <p:cNvSpPr/>
          <p:nvPr/>
        </p:nvSpPr>
        <p:spPr>
          <a:xfrm>
            <a:off x="1764449" y="3522202"/>
            <a:ext cx="633669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589994" y="3522201"/>
            <a:ext cx="76674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smtClean="0">
                <a:solidFill>
                  <a:schemeClr val="tx1"/>
                </a:solidFill>
              </a:rPr>
              <a:t>직접입</a:t>
            </a:r>
            <a:r>
              <a:rPr lang="ko-KR" altLang="en-US" sz="800">
                <a:solidFill>
                  <a:schemeClr val="tx1"/>
                </a:solidFill>
              </a:rPr>
              <a:t>력</a:t>
            </a:r>
            <a:r>
              <a:rPr lang="en-US" altLang="ko-KR" sz="800" dirty="0" smtClean="0">
                <a:solidFill>
                  <a:schemeClr val="tx1"/>
                </a:solidFill>
              </a:rPr>
              <a:t>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2617635" y="3523876"/>
            <a:ext cx="92775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66</a:t>
            </a:fld>
            <a:endParaRPr lang="ko-KR" altLang="en-US"/>
          </a:p>
        </p:txBody>
      </p:sp>
      <p:pic>
        <p:nvPicPr>
          <p:cNvPr id="3" name="그림 2" descr="titl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49494" y="2143116"/>
            <a:ext cx="4171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40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Thank you</a:t>
            </a:r>
            <a:endParaRPr kumimoji="0" lang="en-US" altLang="ko-KR" sz="4000" b="1" dirty="0">
              <a:solidFill>
                <a:schemeClr val="bg1">
                  <a:lumMod val="50000"/>
                </a:schemeClr>
              </a:solidFill>
              <a:latin typeface="+mn-ea"/>
              <a:cs typeface="Arial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49494" y="3494790"/>
            <a:ext cx="426571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㈜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아이피와이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  <a:latin typeface="+mn-ea"/>
              <a:cs typeface="Arial" charset="0"/>
            </a:endParaRPr>
          </a:p>
          <a:p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www.ipy.co.kr</a:t>
            </a:r>
          </a:p>
          <a:p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manage@ipy.co.kr</a:t>
            </a:r>
            <a:endParaRPr lang="ko-KR" altLang="en-US" sz="1000" b="1" dirty="0" smtClean="0">
              <a:solidFill>
                <a:schemeClr val="bg1">
                  <a:lumMod val="50000"/>
                </a:schemeClr>
              </a:solidFill>
              <a:latin typeface="+mn-ea"/>
              <a:cs typeface="Arial" charset="0"/>
            </a:endParaRPr>
          </a:p>
          <a:p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서울특별시 강남구 논현동 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10-10 </a:t>
            </a:r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세정빌딩 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4</a:t>
            </a:r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층 우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)135-812</a:t>
            </a:r>
            <a:endParaRPr lang="ko-KR" altLang="en-US" sz="1000" b="1" dirty="0" smtClean="0">
              <a:solidFill>
                <a:schemeClr val="bg1">
                  <a:lumMod val="50000"/>
                </a:schemeClr>
              </a:solidFill>
              <a:latin typeface="+mn-ea"/>
              <a:cs typeface="Arial" charset="0"/>
            </a:endParaRPr>
          </a:p>
          <a:p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charset="0"/>
              </a:rPr>
              <a:t>TEL 02-517-0033</a:t>
            </a:r>
            <a:endParaRPr lang="ko-KR" altLang="en-US" sz="1000" b="1" dirty="0" smtClean="0">
              <a:solidFill>
                <a:schemeClr val="bg1">
                  <a:lumMod val="50000"/>
                </a:schemeClr>
              </a:solidFill>
              <a:latin typeface="+mn-ea"/>
              <a:cs typeface="Arial" charset="0"/>
            </a:endParaRPr>
          </a:p>
          <a:p>
            <a:endParaRPr lang="ko-KR" altLang="en-US" sz="1200" b="1" dirty="0" smtClean="0">
              <a:solidFill>
                <a:schemeClr val="bg1">
                  <a:lumMod val="50000"/>
                </a:schemeClr>
              </a:solidFill>
              <a:latin typeface="+mn-ea"/>
              <a:cs typeface="Arial" charset="0"/>
            </a:endParaRPr>
          </a:p>
        </p:txBody>
      </p:sp>
      <p:pic>
        <p:nvPicPr>
          <p:cNvPr id="1026" name="Picture 2" descr="F:\IPY\okjj\04_회사사이트\ipy_logo\ipy_logo_48x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46" y="3146226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27"/>
          <p:cNvSpPr>
            <a:spLocks noChangeArrowheads="1"/>
          </p:cNvSpPr>
          <p:nvPr/>
        </p:nvSpPr>
        <p:spPr bwMode="auto">
          <a:xfrm>
            <a:off x="179512" y="2127200"/>
            <a:ext cx="5440362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91637"/>
              </p:ext>
            </p:extLst>
          </p:nvPr>
        </p:nvGraphicFramePr>
        <p:xfrm>
          <a:off x="6800849" y="1157281"/>
          <a:ext cx="2287624" cy="437090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en-US" altLang="ko-KR" sz="800" dirty="0" smtClean="0"/>
                        <a:t>Calendar / List </a:t>
                      </a:r>
                      <a:r>
                        <a:rPr lang="ko-KR" altLang="en-US" sz="800" dirty="0" smtClean="0"/>
                        <a:t>형태 선택 기능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lang="ko-KR" altLang="en-US" sz="800" dirty="0" smtClean="0"/>
                        <a:t>조건으로 검색한 결과만 표기하는 기능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일정은 업무시간 순으로 정렬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+ </a:t>
                      </a:r>
                      <a:r>
                        <a:rPr lang="ko-KR" altLang="en-US" sz="800" dirty="0" smtClean="0"/>
                        <a:t>클릭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일정 추가</a:t>
                      </a:r>
                      <a:endParaRPr lang="en-US" altLang="ko-KR" sz="800" dirty="0" smtClean="0"/>
                    </a:p>
                    <a:p>
                      <a:pPr marL="228600" indent="-228600"/>
                      <a:r>
                        <a:rPr lang="ko-KR" altLang="en-US" sz="800" dirty="0" smtClean="0"/>
                        <a:t>날짜클릭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해당일자 전체 일정 상세보기</a:t>
                      </a:r>
                      <a:endParaRPr lang="en-US" altLang="ko-KR" sz="800" dirty="0" smtClean="0"/>
                    </a:p>
                    <a:p>
                      <a:pPr marL="228600" indent="-228600"/>
                      <a:r>
                        <a:rPr lang="ko-KR" altLang="en-US" sz="800" dirty="0" smtClean="0"/>
                        <a:t>일정클릭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해당 일정 상세 보기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수정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삭제</a:t>
                      </a:r>
                      <a:endParaRPr lang="ko-KR" altLang="en-US" sz="800" dirty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구분</a:t>
                      </a:r>
                      <a:endParaRPr lang="en-US" altLang="ko-KR" sz="800" dirty="0" smtClean="0"/>
                    </a:p>
                    <a:p>
                      <a:pPr marL="228600" indent="-228600"/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일반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회의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외부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행사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출장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예약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생일</a:t>
                      </a:r>
                      <a:r>
                        <a:rPr lang="en-US" altLang="ko-KR" sz="800" dirty="0" smtClean="0"/>
                        <a:t>/</a:t>
                      </a:r>
                    </a:p>
                    <a:p>
                      <a:pPr marL="228600" indent="-228600"/>
                      <a:r>
                        <a:rPr lang="ko-KR" altLang="en-US" sz="800" dirty="0" smtClean="0"/>
                        <a:t>휴가 등</a:t>
                      </a:r>
                      <a:r>
                        <a:rPr lang="en-US" altLang="ko-KR" sz="800" dirty="0" smtClean="0"/>
                        <a:t>) -&gt; </a:t>
                      </a:r>
                      <a:r>
                        <a:rPr lang="ko-KR" altLang="en-US" sz="800" dirty="0" smtClean="0"/>
                        <a:t>피드백 받으면 최종</a:t>
                      </a:r>
                      <a:r>
                        <a:rPr lang="en-US" altLang="ko-KR" sz="800" dirty="0" smtClean="0"/>
                        <a:t>Fix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1</a:t>
                      </a:r>
                      <a:r>
                        <a:rPr lang="ko-KR" altLang="en-US" sz="800" dirty="0" err="1" smtClean="0"/>
                        <a:t>번항목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제목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내용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해당자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작성자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DE4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Calendar(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월별 리스트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월간일정 리스트 형식의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2198437"/>
            <a:ext cx="792088" cy="14478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Calendar  </a:t>
            </a:r>
            <a:r>
              <a:rPr lang="ko-KR" altLang="en-US" sz="800" dirty="0" smtClean="0">
                <a:solidFill>
                  <a:schemeClr val="tx1"/>
                </a:solidFill>
              </a:rPr>
              <a:t>▼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887452" y="2198437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제목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1020" y="2198436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51920" y="2163932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15" name="직사각형 14"/>
          <p:cNvSpPr/>
          <p:nvPr/>
        </p:nvSpPr>
        <p:spPr>
          <a:xfrm>
            <a:off x="1268258" y="2199208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전체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74782"/>
              </p:ext>
            </p:extLst>
          </p:nvPr>
        </p:nvGraphicFramePr>
        <p:xfrm>
          <a:off x="227200" y="2584525"/>
          <a:ext cx="5130618" cy="3504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595"/>
                <a:gridCol w="4391023"/>
              </a:tblGrid>
              <a:tr h="2130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rgbClr val="FF0000"/>
                          </a:solidFill>
                        </a:rPr>
                        <a:t>1(</a:t>
                      </a:r>
                      <a:r>
                        <a:rPr lang="ko-KR" altLang="en-US" sz="700" dirty="0" smtClean="0">
                          <a:solidFill>
                            <a:srgbClr val="FF0000"/>
                          </a:solidFill>
                        </a:rPr>
                        <a:t>일</a:t>
                      </a:r>
                      <a:r>
                        <a:rPr lang="en-US" altLang="ko-KR" sz="7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7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0" dirty="0"/>
                    </a:p>
                  </a:txBody>
                  <a:tcPr/>
                </a:tc>
              </a:tr>
              <a:tr h="753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2(</a:t>
                      </a:r>
                      <a:r>
                        <a:rPr lang="ko-KR" altLang="en-US" sz="700" dirty="0" smtClean="0"/>
                        <a:t>월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초안 서류 전달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문의원 미팅</a:t>
                      </a:r>
                      <a:endParaRPr lang="ko-KR" altLang="en-US" sz="700" dirty="0"/>
                    </a:p>
                  </a:txBody>
                  <a:tcPr/>
                </a:tc>
              </a:tr>
              <a:tr h="11360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3(</a:t>
                      </a:r>
                      <a:r>
                        <a:rPr lang="ko-KR" altLang="en-US" sz="700" dirty="0" smtClean="0"/>
                        <a:t>화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서류 전달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박의원 미팅</a:t>
                      </a:r>
                      <a:endParaRPr lang="ko-KR" altLang="en-US" sz="700" dirty="0"/>
                    </a:p>
                  </a:txBody>
                  <a:tcPr/>
                </a:tc>
              </a:tr>
              <a:tr h="2129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.</a:t>
                      </a:r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</a:tr>
              <a:tr h="1953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.</a:t>
                      </a:r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</a:tr>
              <a:tr h="1953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.</a:t>
                      </a:r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</a:tr>
              <a:tr h="1953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accent1"/>
                          </a:solidFill>
                        </a:rPr>
                        <a:t>28(</a:t>
                      </a:r>
                      <a:r>
                        <a:rPr lang="ko-KR" altLang="en-US" sz="700" dirty="0" smtClean="0">
                          <a:solidFill>
                            <a:schemeClr val="accent1"/>
                          </a:solidFill>
                        </a:rPr>
                        <a:t>토</a:t>
                      </a:r>
                      <a:r>
                        <a:rPr lang="en-US" altLang="ko-KR" sz="700" dirty="0" smtClean="0">
                          <a:solidFill>
                            <a:schemeClr val="accent1"/>
                          </a:solidFill>
                        </a:rPr>
                        <a:t>)</a:t>
                      </a:r>
                      <a:endParaRPr lang="ko-KR" altLang="en-US" sz="7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</a:tr>
              <a:tr h="1953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rgbClr val="FF0000"/>
                          </a:solidFill>
                        </a:rPr>
                        <a:t>29(</a:t>
                      </a:r>
                      <a:r>
                        <a:rPr lang="ko-KR" altLang="en-US" sz="700" dirty="0" smtClean="0">
                          <a:solidFill>
                            <a:srgbClr val="FF0000"/>
                          </a:solidFill>
                        </a:rPr>
                        <a:t>일</a:t>
                      </a:r>
                      <a:r>
                        <a:rPr lang="en-US" altLang="ko-KR" sz="7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</a:tr>
              <a:tr h="1953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30(</a:t>
                      </a:r>
                      <a:r>
                        <a:rPr lang="ko-KR" altLang="en-US" sz="700" dirty="0" smtClean="0"/>
                        <a:t>월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</a:tr>
              <a:tr h="1953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31(</a:t>
                      </a:r>
                      <a:r>
                        <a:rPr lang="ko-KR" altLang="en-US" sz="700" dirty="0" smtClean="0"/>
                        <a:t>화</a:t>
                      </a:r>
                      <a:r>
                        <a:rPr lang="en-US" altLang="ko-KR" sz="700" dirty="0" smtClean="0"/>
                        <a:t>)</a:t>
                      </a:r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그림 23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361" y="2822633"/>
            <a:ext cx="166688" cy="133350"/>
          </a:xfrm>
          <a:prstGeom prst="rect">
            <a:avLst/>
          </a:prstGeom>
        </p:spPr>
      </p:pic>
      <p:pic>
        <p:nvPicPr>
          <p:cNvPr id="25" name="그림 24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730" y="2967718"/>
            <a:ext cx="166687" cy="133350"/>
          </a:xfrm>
          <a:prstGeom prst="rect">
            <a:avLst/>
          </a:prstGeom>
        </p:spPr>
      </p:pic>
      <p:pic>
        <p:nvPicPr>
          <p:cNvPr id="26" name="그림 25" descr="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1361" y="3586508"/>
            <a:ext cx="166687" cy="133350"/>
          </a:xfrm>
          <a:prstGeom prst="rect">
            <a:avLst/>
          </a:prstGeom>
        </p:spPr>
      </p:pic>
      <p:pic>
        <p:nvPicPr>
          <p:cNvPr id="27" name="그림 26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730" y="3731593"/>
            <a:ext cx="166687" cy="133350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4427984" y="2163234"/>
            <a:ext cx="504056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인</a:t>
            </a:r>
            <a:r>
              <a:rPr lang="ko-KR" altLang="en-US" sz="900" dirty="0"/>
              <a:t>쇄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9" y="2641725"/>
            <a:ext cx="102269" cy="10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5" y="2855541"/>
            <a:ext cx="102269" cy="10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1" y="3601578"/>
            <a:ext cx="102269" cy="10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7" y="5350242"/>
            <a:ext cx="102269" cy="10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9" y="5551352"/>
            <a:ext cx="102269" cy="10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5" y="5737578"/>
            <a:ext cx="102269" cy="10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1" y="5937452"/>
            <a:ext cx="102269" cy="10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179512" y="1916832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F1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677836" y="3020867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F4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1331640" y="1916832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2026146" y="1930496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27"/>
          <p:cNvSpPr>
            <a:spLocks noChangeArrowheads="1"/>
          </p:cNvSpPr>
          <p:nvPr/>
        </p:nvSpPr>
        <p:spPr bwMode="auto">
          <a:xfrm>
            <a:off x="179512" y="2127200"/>
            <a:ext cx="3384376" cy="293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27039"/>
              </p:ext>
            </p:extLst>
          </p:nvPr>
        </p:nvGraphicFramePr>
        <p:xfrm>
          <a:off x="6800849" y="1157281"/>
          <a:ext cx="2287624" cy="446488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VD1</a:t>
                      </a: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삭제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ICON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으로 표기할 것</a:t>
                      </a: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구분</a:t>
                      </a:r>
                      <a:endParaRPr lang="en-US" altLang="ko-KR" sz="800" dirty="0" smtClean="0"/>
                    </a:p>
                    <a:p>
                      <a:pPr marL="228600" indent="-228600"/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일반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회의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외부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행사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출장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예약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생일</a:t>
                      </a:r>
                      <a:r>
                        <a:rPr lang="en-US" altLang="ko-KR" sz="800" dirty="0" smtClean="0"/>
                        <a:t>/</a:t>
                      </a:r>
                    </a:p>
                    <a:p>
                      <a:pPr marL="228600" indent="-228600"/>
                      <a:r>
                        <a:rPr lang="ko-KR" altLang="en-US" sz="800" dirty="0" smtClean="0"/>
                        <a:t>휴가 등</a:t>
                      </a:r>
                      <a:r>
                        <a:rPr lang="en-US" altLang="ko-KR" sz="800" dirty="0" smtClean="0"/>
                        <a:t>) -&gt; </a:t>
                      </a:r>
                      <a:r>
                        <a:rPr lang="ko-KR" altLang="en-US" sz="800" dirty="0" smtClean="0"/>
                        <a:t>피드백 받으면 최종</a:t>
                      </a:r>
                      <a:r>
                        <a:rPr lang="en-US" altLang="ko-KR" sz="800" dirty="0" smtClean="0"/>
                        <a:t>Fix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1 : 1</a:t>
                      </a:r>
                      <a:r>
                        <a:rPr lang="ko-KR" altLang="en-US" sz="800" dirty="0" err="1" smtClean="0"/>
                        <a:t>번항목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검색조건</a:t>
                      </a:r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: </a:t>
                      </a:r>
                      <a:r>
                        <a:rPr lang="ko-KR" altLang="en-US" sz="800" dirty="0" smtClean="0"/>
                        <a:t>제목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내용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해당자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작성자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Calendar(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일별 리스트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해당일 전체일정 상세보기 리스트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42722" y="2198437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제목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556290" y="2198436"/>
            <a:ext cx="129614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907190" y="2163932"/>
            <a:ext cx="504056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검색</a:t>
            </a:r>
            <a:endParaRPr lang="ko-KR" altLang="en-US" sz="900" dirty="0"/>
          </a:p>
        </p:txBody>
      </p:sp>
      <p:sp>
        <p:nvSpPr>
          <p:cNvPr id="15" name="직사각형 14"/>
          <p:cNvSpPr/>
          <p:nvPr/>
        </p:nvSpPr>
        <p:spPr>
          <a:xfrm>
            <a:off x="323528" y="2199208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전체 ▼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214282" y="2574614"/>
          <a:ext cx="6405585" cy="178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996"/>
                <a:gridCol w="400646"/>
                <a:gridCol w="860491"/>
                <a:gridCol w="1108913"/>
                <a:gridCol w="884276"/>
                <a:gridCol w="506358"/>
                <a:gridCol w="1174983"/>
                <a:gridCol w="775922"/>
              </a:tblGrid>
              <a:tr h="137649">
                <a:tc grid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/>
                        <a:t>201</a:t>
                      </a:r>
                      <a:r>
                        <a:rPr lang="ko-KR" altLang="en-US" sz="700" b="1" dirty="0" smtClean="0"/>
                        <a:t>년 </a:t>
                      </a:r>
                      <a:r>
                        <a:rPr lang="en-US" altLang="ko-KR" sz="700" b="1" dirty="0" smtClean="0"/>
                        <a:t>7</a:t>
                      </a:r>
                      <a:r>
                        <a:rPr lang="ko-KR" altLang="en-US" sz="700" b="1" dirty="0" smtClean="0"/>
                        <a:t>월 </a:t>
                      </a:r>
                      <a:r>
                        <a:rPr lang="en-US" altLang="ko-KR" sz="700" b="1" dirty="0" smtClean="0"/>
                        <a:t>3</a:t>
                      </a:r>
                      <a:r>
                        <a:rPr lang="ko-KR" altLang="en-US" sz="700" b="1" dirty="0" smtClean="0"/>
                        <a:t>일</a:t>
                      </a:r>
                      <a:r>
                        <a:rPr lang="en-US" altLang="ko-KR" sz="700" b="1" dirty="0" smtClean="0"/>
                        <a:t>(</a:t>
                      </a:r>
                      <a:r>
                        <a:rPr lang="ko-KR" altLang="en-US" sz="700" b="1" dirty="0" smtClean="0"/>
                        <a:t>수</a:t>
                      </a:r>
                      <a:r>
                        <a:rPr lang="en-US" altLang="ko-KR" sz="700" b="1" dirty="0" smtClean="0"/>
                        <a:t>) </a:t>
                      </a:r>
                      <a:r>
                        <a:rPr lang="ko-KR" altLang="en-US" sz="700" b="1" dirty="0" smtClean="0"/>
                        <a:t>전체 일정</a:t>
                      </a:r>
                      <a:endParaRPr lang="ko-KR" alt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/>
                        <a:t>시간</a:t>
                      </a:r>
                      <a:endParaRPr lang="ko-KR" altLang="en-US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/>
                        <a:t>구분</a:t>
                      </a:r>
                      <a:endParaRPr lang="ko-KR" altLang="en-US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/>
                        <a:t>제목</a:t>
                      </a:r>
                      <a:endParaRPr lang="ko-KR" altLang="en-US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/>
                        <a:t>내용</a:t>
                      </a:r>
                      <a:endParaRPr lang="ko-KR" altLang="en-US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/>
                        <a:t>해당자</a:t>
                      </a:r>
                      <a:endParaRPr lang="ko-KR" altLang="en-US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/>
                        <a:t>작성자</a:t>
                      </a:r>
                      <a:endParaRPr lang="ko-KR" altLang="en-US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/>
                        <a:t>작성일</a:t>
                      </a:r>
                      <a:endParaRPr lang="ko-KR" altLang="en-US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오전 </a:t>
                      </a:r>
                      <a:r>
                        <a:rPr lang="en-US" altLang="ko-KR" sz="700" dirty="0" smtClean="0"/>
                        <a:t>09:00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외부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차량수리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차량수리 방문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C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2012-07-01 00:10:05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[</a:t>
                      </a:r>
                      <a:r>
                        <a:rPr lang="ko-KR" altLang="en-US" sz="700" dirty="0" smtClean="0"/>
                        <a:t>수정</a:t>
                      </a:r>
                      <a:r>
                        <a:rPr lang="en-US" altLang="ko-KR" sz="700" dirty="0" smtClean="0"/>
                        <a:t>] [</a:t>
                      </a:r>
                      <a:r>
                        <a:rPr lang="ko-KR" altLang="en-US" sz="700" dirty="0" smtClean="0"/>
                        <a:t>삭제</a:t>
                      </a:r>
                      <a:r>
                        <a:rPr lang="en-US" altLang="ko-KR" sz="700" dirty="0" smtClean="0"/>
                        <a:t>]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오전 </a:t>
                      </a:r>
                      <a:r>
                        <a:rPr lang="en-US" altLang="ko-KR" sz="700" dirty="0" smtClean="0"/>
                        <a:t>09:10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회의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정기회의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비서관 회의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비서관</a:t>
                      </a:r>
                      <a:r>
                        <a:rPr lang="en-US" altLang="ko-KR" sz="700" dirty="0" smtClean="0"/>
                        <a:t>(G)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/>
                        <a:t>홍길동</a:t>
                      </a:r>
                      <a:endParaRPr lang="en-US" altLang="ko-KR" sz="7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2012-07-01 00:10:05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 smtClean="0"/>
                        <a:t>[</a:t>
                      </a:r>
                      <a:r>
                        <a:rPr lang="ko-KR" altLang="en-US" sz="700" dirty="0" smtClean="0"/>
                        <a:t>수정</a:t>
                      </a:r>
                      <a:r>
                        <a:rPr lang="en-US" altLang="ko-KR" sz="700" dirty="0" smtClean="0"/>
                        <a:t>] [</a:t>
                      </a:r>
                      <a:r>
                        <a:rPr lang="ko-KR" altLang="en-US" sz="700" dirty="0" smtClean="0"/>
                        <a:t>삭제</a:t>
                      </a:r>
                      <a:r>
                        <a:rPr lang="en-US" altLang="ko-KR" sz="700" dirty="0" smtClean="0"/>
                        <a:t>]</a:t>
                      </a:r>
                      <a:endParaRPr lang="ko-KR" altLang="en-US" sz="7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오전 </a:t>
                      </a:r>
                      <a:r>
                        <a:rPr lang="en-US" altLang="ko-KR" sz="700" dirty="0" smtClean="0"/>
                        <a:t>10:30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출장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지역구 방문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지역구 사무실 업무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C, </a:t>
                      </a:r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D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/>
                        <a:t>홍길동</a:t>
                      </a:r>
                      <a:endParaRPr lang="en-US" altLang="ko-KR" sz="7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2012-07-01 00:10:05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[</a:t>
                      </a:r>
                      <a:r>
                        <a:rPr lang="ko-KR" altLang="en-US" sz="700" dirty="0" smtClean="0"/>
                        <a:t>수정</a:t>
                      </a:r>
                      <a:r>
                        <a:rPr lang="en-US" altLang="ko-KR" sz="700" dirty="0" smtClean="0"/>
                        <a:t>] [</a:t>
                      </a:r>
                      <a:r>
                        <a:rPr lang="ko-KR" altLang="en-US" sz="700" dirty="0" smtClean="0"/>
                        <a:t>삭제</a:t>
                      </a:r>
                      <a:r>
                        <a:rPr lang="en-US" altLang="ko-KR" sz="700" dirty="0" smtClean="0"/>
                        <a:t>]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오전 </a:t>
                      </a:r>
                      <a:r>
                        <a:rPr lang="en-US" altLang="ko-KR" sz="700" dirty="0" smtClean="0"/>
                        <a:t>11:00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외부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업체 방문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XX</a:t>
                      </a:r>
                      <a:r>
                        <a:rPr lang="ko-KR" altLang="en-US" sz="700" dirty="0" smtClean="0"/>
                        <a:t>업체 대표 미팅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A, </a:t>
                      </a:r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홍길동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2012-07-01 00:10:05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 smtClean="0"/>
                        <a:t>[</a:t>
                      </a:r>
                      <a:r>
                        <a:rPr lang="ko-KR" altLang="en-US" sz="700" dirty="0" smtClean="0"/>
                        <a:t>수정</a:t>
                      </a:r>
                      <a:r>
                        <a:rPr lang="en-US" altLang="ko-KR" sz="700" dirty="0" smtClean="0"/>
                        <a:t>] [</a:t>
                      </a:r>
                      <a:r>
                        <a:rPr lang="ko-KR" altLang="en-US" sz="700" dirty="0" smtClean="0"/>
                        <a:t>삭제</a:t>
                      </a:r>
                      <a:r>
                        <a:rPr lang="en-US" altLang="ko-KR" sz="700" dirty="0" smtClean="0"/>
                        <a:t>]</a:t>
                      </a:r>
                      <a:endParaRPr lang="ko-KR" altLang="en-US" sz="7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오후 </a:t>
                      </a:r>
                      <a:r>
                        <a:rPr lang="en-US" altLang="ko-KR" sz="700" dirty="0" smtClean="0"/>
                        <a:t>12:30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예약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홍길동과 점심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XX </a:t>
                      </a:r>
                      <a:r>
                        <a:rPr lang="ko-KR" altLang="en-US" sz="700" dirty="0" smtClean="0"/>
                        <a:t>레스토랑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홍길동</a:t>
                      </a:r>
                      <a:r>
                        <a:rPr lang="en-US" altLang="ko-KR" sz="700" dirty="0" smtClean="0"/>
                        <a:t>, </a:t>
                      </a:r>
                      <a:r>
                        <a:rPr lang="ko-KR" altLang="en-US" sz="700" dirty="0" smtClean="0"/>
                        <a:t>이순신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홍길동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2012-07-01 00:10:05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[</a:t>
                      </a:r>
                      <a:r>
                        <a:rPr lang="ko-KR" altLang="en-US" sz="700" dirty="0" smtClean="0"/>
                        <a:t>수정</a:t>
                      </a:r>
                      <a:r>
                        <a:rPr lang="en-US" altLang="ko-KR" sz="700" dirty="0" smtClean="0"/>
                        <a:t>] [</a:t>
                      </a:r>
                      <a:r>
                        <a:rPr lang="ko-KR" altLang="en-US" sz="700" dirty="0" smtClean="0"/>
                        <a:t>삭제</a:t>
                      </a:r>
                      <a:r>
                        <a:rPr lang="en-US" altLang="ko-KR" sz="700" dirty="0" smtClean="0"/>
                        <a:t>]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휴가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개인휴가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개인사정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홍길동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홍길동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2012-07-01 00:10:05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 smtClean="0"/>
                        <a:t>[</a:t>
                      </a:r>
                      <a:r>
                        <a:rPr lang="ko-KR" altLang="en-US" sz="700" dirty="0" smtClean="0"/>
                        <a:t>수정</a:t>
                      </a:r>
                      <a:r>
                        <a:rPr lang="en-US" altLang="ko-KR" sz="700" dirty="0" smtClean="0"/>
                        <a:t>] [</a:t>
                      </a:r>
                      <a:r>
                        <a:rPr lang="ko-KR" altLang="en-US" sz="700" dirty="0" smtClean="0"/>
                        <a:t>삭제</a:t>
                      </a:r>
                      <a:r>
                        <a:rPr lang="en-US" altLang="ko-KR" sz="700" dirty="0" smtClean="0"/>
                        <a:t>]</a:t>
                      </a:r>
                      <a:endParaRPr lang="ko-KR" altLang="en-US" sz="7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생일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A</a:t>
                      </a:r>
                      <a:r>
                        <a:rPr lang="ko-KR" altLang="en-US" sz="700" dirty="0" smtClean="0"/>
                        <a:t> 생일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 smtClean="0"/>
                        <a:t>생일케잌</a:t>
                      </a:r>
                      <a:r>
                        <a:rPr lang="ko-KR" altLang="en-US" sz="700" dirty="0" smtClean="0"/>
                        <a:t> 준비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E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직원</a:t>
                      </a:r>
                      <a:r>
                        <a:rPr lang="en-US" altLang="ko-KR" sz="700" dirty="0" smtClean="0"/>
                        <a:t>B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2012-07-01 00:10:05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[</a:t>
                      </a:r>
                      <a:r>
                        <a:rPr lang="ko-KR" altLang="en-US" sz="700" dirty="0" smtClean="0"/>
                        <a:t>수정</a:t>
                      </a:r>
                      <a:r>
                        <a:rPr lang="en-US" altLang="ko-KR" sz="700" dirty="0" smtClean="0"/>
                        <a:t>] [</a:t>
                      </a:r>
                      <a:r>
                        <a:rPr lang="ko-KR" altLang="en-US" sz="700" dirty="0" smtClean="0"/>
                        <a:t>삭제</a:t>
                      </a:r>
                      <a:r>
                        <a:rPr lang="en-US" altLang="ko-KR" sz="700" dirty="0" smtClean="0"/>
                        <a:t>]</a:t>
                      </a:r>
                      <a:endParaRPr lang="ko-KR" alt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6012160" y="2747817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VD1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386910" y="1916832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1081416" y="1930496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0490"/>
              </p:ext>
            </p:extLst>
          </p:nvPr>
        </p:nvGraphicFramePr>
        <p:xfrm>
          <a:off x="205656" y="1931387"/>
          <a:ext cx="5447928" cy="192966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21677"/>
                <a:gridCol w="1646386"/>
                <a:gridCol w="751464"/>
                <a:gridCol w="266708"/>
                <a:gridCol w="2161693"/>
              </a:tblGrid>
              <a:tr h="20111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일자</a:t>
                      </a:r>
                      <a:endParaRPr lang="ko-KR" altLang="en-US" sz="1000" b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            </a:t>
                      </a:r>
                      <a:r>
                        <a:rPr lang="ko-KR" altLang="en-US" sz="1000" b="0" dirty="0" smtClean="0"/>
                        <a:t>년             월            일                 </a:t>
                      </a:r>
                      <a:r>
                        <a:rPr lang="ko-KR" altLang="en-US" sz="1000" b="0" baseline="0" dirty="0" smtClean="0"/>
                        <a:t> </a:t>
                      </a:r>
                      <a:r>
                        <a:rPr lang="ko-KR" altLang="en-US" sz="1000" b="0" dirty="0" smtClean="0"/>
                        <a:t>           시            분</a:t>
                      </a:r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11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제목</a:t>
                      </a:r>
                      <a:endParaRPr lang="ko-KR" altLang="en-US" sz="1000" b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11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구분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해당자</a:t>
                      </a:r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직원</a:t>
                      </a:r>
                      <a:r>
                        <a:rPr lang="en-US" altLang="ko-KR" sz="1000" b="0" dirty="0" smtClean="0"/>
                        <a:t>A, </a:t>
                      </a:r>
                      <a:r>
                        <a:rPr lang="ko-KR" altLang="en-US" sz="1000" b="0" dirty="0" smtClean="0"/>
                        <a:t>직원</a:t>
                      </a:r>
                      <a:r>
                        <a:rPr lang="en-US" altLang="ko-KR" sz="1000" b="0" dirty="0" smtClean="0"/>
                        <a:t>B, </a:t>
                      </a:r>
                      <a:r>
                        <a:rPr lang="ko-KR" altLang="en-US" sz="1000" b="0" dirty="0" smtClean="0"/>
                        <a:t>직원</a:t>
                      </a:r>
                      <a:r>
                        <a:rPr lang="en-US" altLang="ko-KR" sz="1000" b="0" dirty="0" smtClean="0"/>
                        <a:t>C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70070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내용</a:t>
                      </a:r>
                      <a:endParaRPr lang="ko-KR" altLang="en-US" sz="1000" b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87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주요도</a:t>
                      </a:r>
                      <a:endParaRPr lang="ko-KR" altLang="en-US" sz="1000" b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  </a:t>
                      </a:r>
                      <a:r>
                        <a:rPr lang="ko-KR" altLang="en-US" sz="1000" b="0" dirty="0" smtClean="0">
                          <a:solidFill>
                            <a:srgbClr val="FF0000"/>
                          </a:solidFill>
                        </a:rPr>
                        <a:t>상</a:t>
                      </a:r>
                      <a:r>
                        <a:rPr lang="ko-KR" altLang="en-US" sz="1000" b="0" dirty="0" smtClean="0"/>
                        <a:t>      </a:t>
                      </a:r>
                      <a:r>
                        <a:rPr lang="ko-KR" altLang="en-US" sz="1000" b="0" dirty="0" smtClean="0">
                          <a:solidFill>
                            <a:srgbClr val="00B050"/>
                          </a:solidFill>
                        </a:rPr>
                        <a:t>중</a:t>
                      </a:r>
                      <a:r>
                        <a:rPr lang="ko-KR" altLang="en-US" sz="1000" b="0" dirty="0" smtClean="0"/>
                        <a:t>      하</a:t>
                      </a:r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87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작성자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직원</a:t>
                      </a:r>
                      <a:r>
                        <a:rPr lang="en-US" altLang="ko-KR" sz="1000" b="0" dirty="0" smtClean="0"/>
                        <a:t>A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작성일자</a:t>
                      </a:r>
                      <a:endParaRPr lang="ko-KR" altLang="en-US" sz="10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/>
                        <a:t>2012-07-16 10:00:00</a:t>
                      </a:r>
                      <a:endParaRPr lang="ko-KR" altLang="en-US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40452"/>
              </p:ext>
            </p:extLst>
          </p:nvPr>
        </p:nvGraphicFramePr>
        <p:xfrm>
          <a:off x="6800849" y="1157281"/>
          <a:ext cx="2287624" cy="4464884"/>
        </p:xfrm>
        <a:graphic>
          <a:graphicData uri="http://schemas.openxmlformats.org/drawingml/2006/table">
            <a:tbl>
              <a:tblPr/>
              <a:tblGrid>
                <a:gridCol w="245842"/>
                <a:gridCol w="62837"/>
                <a:gridCol w="197894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영역별 정의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/>
                      <a:endParaRPr lang="ko-KR" altLang="en-US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인터랙션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Comment for implementation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VD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유의사항 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4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DE1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ko-KR" altLang="en-US" sz="800" dirty="0" smtClean="0"/>
                        <a:t>구분</a:t>
                      </a:r>
                      <a:endParaRPr lang="en-US" altLang="ko-KR" sz="800" dirty="0" smtClean="0"/>
                    </a:p>
                    <a:p>
                      <a:pPr marL="228600" indent="-228600"/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일반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회의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외부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행사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출장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예약</a:t>
                      </a:r>
                      <a:r>
                        <a:rPr lang="en-US" altLang="ko-KR" sz="800" dirty="0" smtClean="0"/>
                        <a:t>/</a:t>
                      </a:r>
                      <a:r>
                        <a:rPr lang="ko-KR" altLang="en-US" sz="800" dirty="0" smtClean="0"/>
                        <a:t>생일</a:t>
                      </a:r>
                      <a:r>
                        <a:rPr lang="en-US" altLang="ko-KR" sz="800" dirty="0" smtClean="0"/>
                        <a:t>/</a:t>
                      </a:r>
                    </a:p>
                    <a:p>
                      <a:pPr marL="228600" indent="-228600"/>
                      <a:r>
                        <a:rPr lang="ko-KR" altLang="en-US" sz="800" dirty="0" smtClean="0"/>
                        <a:t>휴가 등</a:t>
                      </a:r>
                      <a:r>
                        <a:rPr lang="en-US" altLang="ko-KR" sz="800" dirty="0" smtClean="0"/>
                        <a:t>) -&gt; </a:t>
                      </a:r>
                      <a:r>
                        <a:rPr lang="ko-KR" altLang="en-US" sz="800" dirty="0" smtClean="0"/>
                        <a:t>피드백 받으면 최종</a:t>
                      </a:r>
                      <a:r>
                        <a:rPr lang="en-US" altLang="ko-KR" sz="800" dirty="0" smtClean="0"/>
                        <a:t>Fix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DE2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ko-KR" altLang="en-US" sz="800" dirty="0" smtClean="0"/>
                        <a:t>직원관리에서 추가된 직원 리스트</a:t>
                      </a:r>
                      <a:endParaRPr lang="en-US" altLang="ko-KR" sz="800" dirty="0" smtClean="0"/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DE3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lang="en-US" altLang="ko-KR" sz="800" dirty="0" smtClean="0"/>
                        <a:t>Write </a:t>
                      </a:r>
                      <a:r>
                        <a:rPr lang="ko-KR" altLang="en-US" sz="800" dirty="0" smtClean="0"/>
                        <a:t>시에는 현재일자 자동입력</a:t>
                      </a: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point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2462" y="533384"/>
            <a:ext cx="1032655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sz="8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조회형</a:t>
            </a:r>
            <a:r>
              <a: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/Embedded</a:t>
            </a:r>
            <a:endParaRPr lang="ko-KR" altLang="en-US" sz="8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3824282" y="530209"/>
            <a:ext cx="2543175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 추가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수정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819124" y="938197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 추가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수정 화면입니다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833412" y="746109"/>
            <a:ext cx="6388100" cy="228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eaLnBrk="0" fontAlgn="ctr" hangingPunct="0"/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홈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8663" y="1519701"/>
            <a:ext cx="7235825" cy="2215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700" b="1" dirty="0" smtClean="0">
                <a:solidFill>
                  <a:srgbClr val="FCC274"/>
                </a:solidFill>
                <a:latin typeface="맑은 고딕" pitchFamily="50" charset="-127"/>
                <a:ea typeface="맑은 고딕" pitchFamily="50" charset="-127"/>
              </a:rPr>
              <a:t>일정</a:t>
            </a:r>
            <a:r>
              <a:rPr lang="ko-KR" altLang="en-US" sz="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업무전달   행사관리   민원해결   전화응대   문서관리   언론보도자료   언론기사스크랩   국회 소식지  공약실천   직원관리   공지사항   전자결재   주소록</a:t>
            </a:r>
            <a:endParaRPr lang="ko-KR" altLang="en-US" sz="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95986" y="1988802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2012</a:t>
            </a:r>
            <a:r>
              <a:rPr lang="ko-KR" altLang="en-US" sz="700" dirty="0" smtClean="0">
                <a:solidFill>
                  <a:schemeClr val="tx1"/>
                </a:solidFill>
              </a:rPr>
              <a:t>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735879" y="198880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07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407396" y="198880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17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199862" y="1988802"/>
            <a:ext cx="57606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오전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845195" y="198880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10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496385" y="1988802"/>
            <a:ext cx="432805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" dirty="0" smtClean="0">
                <a:solidFill>
                  <a:schemeClr val="tx1"/>
                </a:solidFill>
              </a:rPr>
              <a:t>30 </a:t>
            </a:r>
            <a:r>
              <a:rPr lang="ko-KR" altLang="en-US" sz="700" dirty="0" smtClean="0">
                <a:solidFill>
                  <a:schemeClr val="tx1"/>
                </a:solidFill>
              </a:rPr>
              <a:t>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895985" y="2484391"/>
            <a:ext cx="576063" cy="14401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dirty="0" smtClean="0">
                <a:solidFill>
                  <a:schemeClr val="tx1"/>
                </a:solidFill>
              </a:rPr>
              <a:t>회의 ▼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895986" y="2228271"/>
            <a:ext cx="4033204" cy="1440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001847" y="2456970"/>
            <a:ext cx="458233" cy="1623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추</a:t>
            </a:r>
            <a:r>
              <a:rPr lang="ko-KR" altLang="en-US" sz="700" dirty="0"/>
              <a:t>가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895985" y="2726873"/>
            <a:ext cx="4033204" cy="5815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456537" y="4095314"/>
            <a:ext cx="912927" cy="162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700" dirty="0" smtClean="0"/>
              <a:t>추가</a:t>
            </a:r>
            <a:r>
              <a:rPr lang="en-US" altLang="ko-KR" sz="700" dirty="0" smtClean="0"/>
              <a:t>/</a:t>
            </a:r>
            <a:r>
              <a:rPr lang="ko-KR" altLang="en-US" sz="700" dirty="0" smtClean="0"/>
              <a:t>수정</a:t>
            </a:r>
            <a:endParaRPr lang="ko-KR" altLang="en-US" sz="700" dirty="0"/>
          </a:p>
        </p:txBody>
      </p:sp>
      <p:grpSp>
        <p:nvGrpSpPr>
          <p:cNvPr id="66" name="그룹 65"/>
          <p:cNvGrpSpPr/>
          <p:nvPr/>
        </p:nvGrpSpPr>
        <p:grpSpPr>
          <a:xfrm>
            <a:off x="4215548" y="4437112"/>
            <a:ext cx="2376264" cy="1656184"/>
            <a:chOff x="2329197" y="3626738"/>
            <a:chExt cx="3168352" cy="2448272"/>
          </a:xfrm>
        </p:grpSpPr>
        <p:sp>
          <p:nvSpPr>
            <p:cNvPr id="70" name="직사각형 69"/>
            <p:cNvSpPr/>
            <p:nvPr/>
          </p:nvSpPr>
          <p:spPr>
            <a:xfrm>
              <a:off x="2329197" y="3626738"/>
              <a:ext cx="3168352" cy="2448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700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2401204" y="3718385"/>
              <a:ext cx="1170142" cy="1832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A</a:t>
              </a: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B</a:t>
              </a: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C</a:t>
              </a: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>
                  <a:solidFill>
                    <a:schemeClr val="tx1"/>
                  </a:solidFill>
                </a:rPr>
                <a:t>D</a:t>
              </a: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E</a:t>
              </a:r>
              <a:endParaRPr lang="en-US" altLang="ko-KR" sz="700" dirty="0">
                <a:solidFill>
                  <a:schemeClr val="tx1"/>
                </a:solidFill>
              </a:endParaRP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F</a:t>
              </a:r>
              <a:endParaRPr lang="en-US" altLang="ko-KR" sz="700" dirty="0">
                <a:solidFill>
                  <a:schemeClr val="tx1"/>
                </a:solidFill>
              </a:endParaRP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G</a:t>
              </a:r>
              <a:endParaRPr lang="en-US" altLang="ko-KR" sz="700" dirty="0">
                <a:solidFill>
                  <a:schemeClr val="tx1"/>
                </a:solidFill>
              </a:endParaRP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H</a:t>
              </a:r>
              <a:endParaRPr lang="en-US" altLang="ko-KR" sz="700" dirty="0">
                <a:solidFill>
                  <a:schemeClr val="tx1"/>
                </a:solidFill>
              </a:endParaRP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I</a:t>
              </a:r>
              <a:endParaRPr lang="en-US" altLang="ko-KR" sz="700" dirty="0">
                <a:solidFill>
                  <a:schemeClr val="tx1"/>
                </a:solidFill>
              </a:endParaRPr>
            </a:p>
            <a:p>
              <a:r>
                <a:rPr lang="ko-KR" altLang="en-US" sz="700" dirty="0" smtClean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J</a:t>
              </a:r>
              <a:endParaRPr lang="ko-KR" altLang="en-US" sz="700" dirty="0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255398" y="3722191"/>
              <a:ext cx="1170142" cy="1832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>
                  <a:solidFill>
                    <a:schemeClr val="tx1"/>
                  </a:solidFill>
                </a:rPr>
                <a:t>A</a:t>
              </a:r>
            </a:p>
            <a:p>
              <a:r>
                <a:rPr lang="ko-KR" altLang="en-US" sz="700" dirty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>
                  <a:solidFill>
                    <a:schemeClr val="tx1"/>
                  </a:solidFill>
                </a:rPr>
                <a:t>B</a:t>
              </a:r>
            </a:p>
            <a:p>
              <a:r>
                <a:rPr lang="ko-KR" altLang="en-US" sz="700" dirty="0">
                  <a:solidFill>
                    <a:schemeClr val="tx1"/>
                  </a:solidFill>
                </a:rPr>
                <a:t>직원</a:t>
              </a:r>
              <a:r>
                <a:rPr lang="en-US" altLang="ko-KR" sz="700" dirty="0" smtClean="0">
                  <a:solidFill>
                    <a:schemeClr val="tx1"/>
                  </a:solidFill>
                </a:rPr>
                <a:t>C</a:t>
              </a:r>
              <a:endParaRPr lang="en-US" altLang="ko-KR" sz="700" dirty="0">
                <a:solidFill>
                  <a:schemeClr val="tx1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3686793" y="4544556"/>
              <a:ext cx="458233" cy="16230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dirty="0" smtClean="0"/>
                <a:t>&gt;&gt;</a:t>
              </a:r>
              <a:endParaRPr lang="ko-KR" altLang="en-US" sz="700" dirty="0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3651972" y="5736661"/>
              <a:ext cx="548671" cy="19433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700" dirty="0" smtClean="0"/>
                <a:t>추가</a:t>
              </a:r>
              <a:endParaRPr lang="ko-KR" altLang="en-US" sz="700" dirty="0"/>
            </a:p>
          </p:txBody>
        </p:sp>
      </p:grpSp>
      <p:sp>
        <p:nvSpPr>
          <p:cNvPr id="67" name="TextBox 36"/>
          <p:cNvSpPr txBox="1"/>
          <p:nvPr/>
        </p:nvSpPr>
        <p:spPr>
          <a:xfrm>
            <a:off x="4215548" y="4175261"/>
            <a:ext cx="903223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700" smtClean="0"/>
              <a:t>해당</a:t>
            </a:r>
            <a:r>
              <a:rPr lang="ko-KR" altLang="en-US" sz="700"/>
              <a:t>자</a:t>
            </a:r>
            <a:r>
              <a:rPr lang="ko-KR" altLang="en-US" sz="700" smtClean="0"/>
              <a:t> 선택</a:t>
            </a:r>
            <a:endParaRPr lang="en-US" altLang="ko-KR" sz="700" dirty="0" smtClean="0"/>
          </a:p>
        </p:txBody>
      </p:sp>
      <p:sp>
        <p:nvSpPr>
          <p:cNvPr id="68" name="직사각형 67"/>
          <p:cNvSpPr/>
          <p:nvPr/>
        </p:nvSpPr>
        <p:spPr>
          <a:xfrm>
            <a:off x="2948608" y="2402951"/>
            <a:ext cx="575308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700"/>
          </a:p>
        </p:txBody>
      </p:sp>
      <p:cxnSp>
        <p:nvCxnSpPr>
          <p:cNvPr id="69" name="구부러진 연결선 68"/>
          <p:cNvCxnSpPr>
            <a:stCxn id="68" idx="2"/>
            <a:endCxn id="70" idx="0"/>
          </p:cNvCxnSpPr>
          <p:nvPr/>
        </p:nvCxnSpPr>
        <p:spPr>
          <a:xfrm rot="16200000" flipH="1">
            <a:off x="3446907" y="2480338"/>
            <a:ext cx="1746129" cy="21674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3" y="3411647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01" y="3411647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17" y="3411647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1519741" y="2419873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DE1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013174" y="4976360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DE2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613411" y="1924284"/>
            <a:ext cx="282575" cy="2730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rgbClr val="111111"/>
                </a:solidFill>
                <a:latin typeface="Tahoma" pitchFamily="34" charset="0"/>
                <a:ea typeface="돋움" pitchFamily="50" charset="-127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DE3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3293</TotalTime>
  <Words>7963</Words>
  <Application>Microsoft Office PowerPoint</Application>
  <PresentationFormat>화면 슬라이드 쇼(4:3)</PresentationFormat>
  <Paragraphs>3196</Paragraphs>
  <Slides>66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66</vt:i4>
      </vt:variant>
    </vt:vector>
  </HeadingPairs>
  <TitlesOfParts>
    <vt:vector size="6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Zerocool</cp:lastModifiedBy>
  <cp:revision>1197</cp:revision>
  <cp:lastPrinted>2012-07-24T11:36:48Z</cp:lastPrinted>
  <dcterms:created xsi:type="dcterms:W3CDTF">2006-10-05T04:04:58Z</dcterms:created>
  <dcterms:modified xsi:type="dcterms:W3CDTF">2012-07-25T04:41:51Z</dcterms:modified>
</cp:coreProperties>
</file>